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75" r:id="rId1"/>
  </p:sldMasterIdLst>
  <p:notesMasterIdLst>
    <p:notesMasterId r:id="rId3"/>
  </p:notesMasterIdLst>
  <p:sldIdLst>
    <p:sldId id="263" r:id="rId2"/>
  </p:sldIdLst>
  <p:sldSz cx="7775575" cy="109077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99CC"/>
    <a:srgbClr val="FFCCCC"/>
    <a:srgbClr val="FFCCFF"/>
    <a:srgbClr val="9D7B4C"/>
    <a:srgbClr val="663300"/>
    <a:srgbClr val="FFFFCC"/>
    <a:srgbClr val="7B9D97"/>
    <a:srgbClr val="89A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20" y="72"/>
      </p:cViewPr>
      <p:guideLst>
        <p:guide orient="horz" pos="3435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29"/>
          </a:xfrm>
          <a:prstGeom prst="rect">
            <a:avLst/>
          </a:prstGeom>
        </p:spPr>
        <p:txBody>
          <a:bodyPr vert="horz" lIns="90782" tIns="45390" rIns="90782" bIns="4539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0" cy="495029"/>
          </a:xfrm>
          <a:prstGeom prst="rect">
            <a:avLst/>
          </a:prstGeom>
        </p:spPr>
        <p:txBody>
          <a:bodyPr vert="horz" lIns="90782" tIns="45390" rIns="90782" bIns="45390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t>2023/12/15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81225" y="1231900"/>
            <a:ext cx="237331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2" tIns="45390" rIns="90782" bIns="4539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782" tIns="45390" rIns="90782" bIns="4539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1288"/>
            <a:ext cx="2918830" cy="495028"/>
          </a:xfrm>
          <a:prstGeom prst="rect">
            <a:avLst/>
          </a:prstGeom>
        </p:spPr>
        <p:txBody>
          <a:bodyPr vert="horz" lIns="90782" tIns="45390" rIns="90782" bIns="4539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6" y="9371288"/>
            <a:ext cx="2918830" cy="495028"/>
          </a:xfrm>
          <a:prstGeom prst="rect">
            <a:avLst/>
          </a:prstGeom>
        </p:spPr>
        <p:txBody>
          <a:bodyPr vert="horz" lIns="90782" tIns="45390" rIns="90782" bIns="45390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7775575" cy="72718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050" y="1"/>
            <a:ext cx="7771526" cy="727181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4" y="7889144"/>
            <a:ext cx="4956929" cy="2326979"/>
          </a:xfrm>
        </p:spPr>
        <p:txBody>
          <a:bodyPr anchor="ctr">
            <a:normAutofit/>
          </a:bodyPr>
          <a:lstStyle>
            <a:lvl1pPr algn="r">
              <a:defRPr sz="3741" spc="17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1500" y="7889144"/>
            <a:ext cx="2041088" cy="2326979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6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88757" indent="0" algn="ctr">
              <a:buNone/>
              <a:defRPr sz="1360"/>
            </a:lvl2pPr>
            <a:lvl3pPr marL="777514" indent="0" algn="ctr">
              <a:buNone/>
              <a:defRPr sz="1360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94A3B7E-DD21-4048-88F3-59665D8E8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03F17-9641-4B84-A974-7D55D06F1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348796" y="8372610"/>
            <a:ext cx="0" cy="14543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10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4F0B2-B493-4BF7-8ECE-6909FFB28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A00B5-3BCE-4728-91D6-CDCA4B0AE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9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7" y="1211968"/>
            <a:ext cx="1676608" cy="8604974"/>
          </a:xfrm>
        </p:spPr>
        <p:txBody>
          <a:bodyPr vert="eaVert" lIns="45720" tIns="91440" rIns="45720" bIns="9144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767" y="1211968"/>
            <a:ext cx="4835436" cy="860497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D20DD-EE55-4DDE-BB8B-8D151B937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0586A-009D-4946-86B1-6BEB0D580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6414849" y="529855"/>
            <a:ext cx="0" cy="58316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52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54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E7DE13-46BE-4B37-9FBB-8FA2A87D72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FC707-0A99-4B85-9C38-B64E72987C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7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7775575" cy="72718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050" y="1"/>
            <a:ext cx="7771526" cy="727181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4" y="7889144"/>
            <a:ext cx="4956929" cy="2326979"/>
          </a:xfrm>
        </p:spPr>
        <p:txBody>
          <a:bodyPr anchor="ctr">
            <a:normAutofit/>
          </a:bodyPr>
          <a:lstStyle>
            <a:lvl1pPr algn="r">
              <a:defRPr sz="3741" b="0" spc="17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1500" y="7889144"/>
            <a:ext cx="2041088" cy="2326979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6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887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84D596-71CB-401C-BE2A-FF96587D8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CCBC2-8C21-4C9A-A2A0-C4F7CFD13B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348796" y="8372610"/>
            <a:ext cx="0" cy="14543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1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8" y="930792"/>
            <a:ext cx="6199077" cy="238515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148" y="3635904"/>
            <a:ext cx="3032474" cy="639919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9751" y="3635904"/>
            <a:ext cx="3032474" cy="639919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4F0B2-B493-4BF7-8ECE-6909FFB28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A00B5-3BCE-4728-91D6-CDCA4B0AE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2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3148" y="930792"/>
            <a:ext cx="6199077" cy="238515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148" y="3466731"/>
            <a:ext cx="3032474" cy="130892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71" b="0" cap="none" baseline="0">
                <a:solidFill>
                  <a:schemeClr val="accent1"/>
                </a:solidFill>
                <a:latin typeface="+mn-lt"/>
              </a:defRPr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148" y="4720295"/>
            <a:ext cx="3032474" cy="531480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9751" y="3466731"/>
            <a:ext cx="3032474" cy="130892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871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marL="0" lvl="0" indent="0" algn="l" defTabSz="777514" rtl="0" eaLnBrk="1" latinLnBrk="0" hangingPunct="1">
              <a:lnSpc>
                <a:spcPct val="90000"/>
              </a:lnSpc>
              <a:spcBef>
                <a:spcPts val="1531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9751" y="4720295"/>
            <a:ext cx="3032474" cy="531480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244564-11C5-49CA-A6C6-0EFA5B9EEF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FB411-F8C4-4E71-AA2F-EFB8BA5857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5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C5F0A-E814-4F5B-8509-4826EF6EAF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3135D-753B-4641-9B40-F5C756AB03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49F838-D727-4C3D-981F-C91357BA97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7CFDE-7B0F-4037-894D-A6CABA6358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2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3148" y="749940"/>
            <a:ext cx="2799207" cy="2763287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6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4801" y="1308926"/>
            <a:ext cx="3621474" cy="8246231"/>
          </a:xfrm>
        </p:spPr>
        <p:txBody>
          <a:bodyPr>
            <a:normAutofit/>
          </a:bodyPr>
          <a:lstStyle>
            <a:lvl1pPr>
              <a:defRPr sz="1701"/>
            </a:lvl1pPr>
            <a:lvl2pPr>
              <a:defRPr sz="1360"/>
            </a:lvl2pPr>
            <a:lvl3pPr>
              <a:defRPr sz="1020"/>
            </a:lvl3pPr>
            <a:lvl4pPr>
              <a:defRPr sz="1020"/>
            </a:lvl4pPr>
            <a:lvl5pPr>
              <a:defRPr sz="1020"/>
            </a:lvl5pPr>
            <a:lvl6pPr>
              <a:defRPr sz="1020"/>
            </a:lvl6pPr>
            <a:lvl7pPr>
              <a:defRPr sz="1020"/>
            </a:lvl7pPr>
            <a:lvl8pPr>
              <a:defRPr sz="1020"/>
            </a:lvl8pPr>
            <a:lvl9pPr>
              <a:defRPr sz="102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148" y="3590584"/>
            <a:ext cx="2799207" cy="598396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510"/>
              </a:spcBef>
              <a:buNone/>
              <a:defRPr sz="1360"/>
            </a:lvl1pPr>
            <a:lvl2pPr marL="388757" indent="0">
              <a:buNone/>
              <a:defRPr sz="1020"/>
            </a:lvl2pPr>
            <a:lvl3pPr marL="777514" indent="0">
              <a:buNone/>
              <a:defRPr sz="850"/>
            </a:lvl3pPr>
            <a:lvl4pPr marL="1166271" indent="0">
              <a:buNone/>
              <a:defRPr sz="765"/>
            </a:lvl4pPr>
            <a:lvl5pPr marL="1555029" indent="0">
              <a:buNone/>
              <a:defRPr sz="765"/>
            </a:lvl5pPr>
            <a:lvl6pPr marL="1943786" indent="0">
              <a:buNone/>
              <a:defRPr sz="765"/>
            </a:lvl6pPr>
            <a:lvl7pPr marL="2332543" indent="0">
              <a:buNone/>
              <a:defRPr sz="765"/>
            </a:lvl7pPr>
            <a:lvl8pPr marL="2721300" indent="0">
              <a:buNone/>
              <a:defRPr sz="765"/>
            </a:lvl8pPr>
            <a:lvl9pPr marL="3110057" indent="0">
              <a:buNone/>
              <a:defRPr sz="76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4F0B2-B493-4BF7-8ECE-6909FFB28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A00B5-3BCE-4728-91D6-CDCA4B0AE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5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4" y="7889146"/>
            <a:ext cx="4956929" cy="2326979"/>
          </a:xfrm>
        </p:spPr>
        <p:txBody>
          <a:bodyPr anchor="ctr">
            <a:normAutofit/>
          </a:bodyPr>
          <a:lstStyle>
            <a:lvl1pPr algn="r">
              <a:defRPr sz="3741" spc="17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7773631" cy="7271809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041"/>
            </a:lvl1pPr>
            <a:lvl2pPr marL="291568" indent="0">
              <a:buNone/>
              <a:defRPr sz="1786"/>
            </a:lvl2pPr>
            <a:lvl3pPr marL="583136" indent="0">
              <a:buNone/>
              <a:defRPr sz="1531"/>
            </a:lvl3pPr>
            <a:lvl4pPr marL="874704" indent="0">
              <a:buNone/>
              <a:defRPr sz="1275"/>
            </a:lvl4pPr>
            <a:lvl5pPr marL="1166271" indent="0">
              <a:buNone/>
              <a:defRPr sz="1275"/>
            </a:lvl5pPr>
            <a:lvl6pPr marL="1457839" indent="0">
              <a:buNone/>
              <a:defRPr sz="1275"/>
            </a:lvl6pPr>
            <a:lvl7pPr marL="1749407" indent="0">
              <a:buNone/>
              <a:defRPr sz="1275"/>
            </a:lvl7pPr>
            <a:lvl8pPr marL="2040975" indent="0">
              <a:buNone/>
              <a:defRPr sz="1275"/>
            </a:lvl8pPr>
            <a:lvl9pPr marL="2332543" indent="0">
              <a:buNone/>
              <a:defRPr sz="127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1500" y="7889146"/>
            <a:ext cx="2041088" cy="2326979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6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91568" indent="0">
              <a:buNone/>
              <a:defRPr sz="893"/>
            </a:lvl2pPr>
            <a:lvl3pPr marL="583136" indent="0">
              <a:buNone/>
              <a:defRPr sz="765"/>
            </a:lvl3pPr>
            <a:lvl4pPr marL="874704" indent="0">
              <a:buNone/>
              <a:defRPr sz="638"/>
            </a:lvl4pPr>
            <a:lvl5pPr marL="1166271" indent="0">
              <a:buNone/>
              <a:defRPr sz="638"/>
            </a:lvl5pPr>
            <a:lvl6pPr marL="1457839" indent="0">
              <a:buNone/>
              <a:defRPr sz="638"/>
            </a:lvl6pPr>
            <a:lvl7pPr marL="1749407" indent="0">
              <a:buNone/>
              <a:defRPr sz="638"/>
            </a:lvl7pPr>
            <a:lvl8pPr marL="2040975" indent="0">
              <a:buNone/>
              <a:defRPr sz="638"/>
            </a:lvl8pPr>
            <a:lvl9pPr marL="2332543" indent="0">
              <a:buNone/>
              <a:defRPr sz="638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4F0B2-B493-4BF7-8ECE-6909FFB28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A00B5-3BCE-4728-91D6-CDCA4B0AE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348796" y="8372610"/>
            <a:ext cx="0" cy="145436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46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3148" y="930792"/>
            <a:ext cx="6199077" cy="238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149" y="3635904"/>
            <a:ext cx="6199078" cy="639919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150" y="10291715"/>
            <a:ext cx="1373827" cy="436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884F0B2-B493-4BF7-8ECE-6909FFB28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88631" y="10291715"/>
            <a:ext cx="3763717" cy="436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622" y="10291715"/>
            <a:ext cx="620966" cy="436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E74A00B5-3BCE-4728-91D6-CDCA4B0AE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5973" y="1314276"/>
            <a:ext cx="0" cy="145436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89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l" defTabSz="777514" rtl="0" eaLnBrk="1" latinLnBrk="0" hangingPunct="1">
        <a:lnSpc>
          <a:spcPct val="80000"/>
        </a:lnSpc>
        <a:spcBef>
          <a:spcPct val="0"/>
        </a:spcBef>
        <a:buNone/>
        <a:defRPr kumimoji="1" sz="3741" kern="1200" cap="all" spc="8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77751" indent="-77751" algn="l" defTabSz="777514" rtl="0" eaLnBrk="1" latinLnBrk="0" hangingPunct="1">
        <a:lnSpc>
          <a:spcPct val="90000"/>
        </a:lnSpc>
        <a:spcBef>
          <a:spcPts val="1020"/>
        </a:spcBef>
        <a:spcAft>
          <a:spcPts val="17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kumimoji="1"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225479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360" kern="1200">
          <a:solidFill>
            <a:schemeClr val="tx1"/>
          </a:solidFill>
          <a:latin typeface="+mn-lt"/>
          <a:ea typeface="+mn-ea"/>
          <a:cs typeface="+mn-cs"/>
        </a:defRPr>
      </a:lvl2pPr>
      <a:lvl3pPr marL="380982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3pPr>
      <a:lvl4pPr marL="505384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4pPr>
      <a:lvl5pPr marL="660887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5pPr>
      <a:lvl6pPr marL="777514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6pPr>
      <a:lvl7pPr marL="901917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7pPr>
      <a:lvl8pPr marL="1034094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8pPr>
      <a:lvl9pPr marL="1158496" indent="-116627" algn="l" defTabSz="777514" rtl="0" eaLnBrk="1" latinLnBrk="0" hangingPunct="1">
        <a:lnSpc>
          <a:spcPct val="90000"/>
        </a:lnSpc>
        <a:spcBef>
          <a:spcPts val="170"/>
        </a:spcBef>
        <a:spcAft>
          <a:spcPts val="340"/>
        </a:spcAft>
        <a:buClr>
          <a:schemeClr val="accent1"/>
        </a:buClr>
        <a:buFont typeface="Wingdings 3" pitchFamily="18" charset="2"/>
        <a:buChar char="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hyperlink" Target="https://gahag.net/006662-cherry-blossoms-background/" TargetMode="External"/><Relationship Id="rId21" Type="http://schemas.openxmlformats.org/officeDocument/2006/relationships/image" Target="../media/image19.jpe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24" Type="http://schemas.openxmlformats.org/officeDocument/2006/relationships/hyperlink" Target="https://www.sasagawa-brand.co.jp/tada/detail.php?id=1124&amp;cid=4&amp;cid2=10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10" Type="http://schemas.openxmlformats.org/officeDocument/2006/relationships/hyperlink" Target="https://openclipart.org/detail/189282/snow-flake-8" TargetMode="External"/><Relationship Id="rId19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背景パターン&#10;&#10;自動的に生成された説明">
            <a:extLst>
              <a:ext uri="{FF2B5EF4-FFF2-40B4-BE49-F238E27FC236}">
                <a16:creationId xmlns:a16="http://schemas.microsoft.com/office/drawing/2014/main" id="{B79BEE52-07EE-5E2E-EBF4-EDFB4F48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"/>
            <a:ext cx="7775575" cy="10907713"/>
          </a:xfrm>
          <a:prstGeom prst="rect">
            <a:avLst/>
          </a:prstGeom>
        </p:spPr>
      </p:pic>
      <p:pic>
        <p:nvPicPr>
          <p:cNvPr id="1033" name="bg-left-child" descr="C:\Users\datacheck.M100\Desktop\PPT\thu-vien\bg-left-child-top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5" y="2033927"/>
            <a:ext cx="2939846" cy="22087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4" name="bg-right" descr="C:\Users\datacheck.M100\Desktop\PPT\thu-vien\bg-right.png"/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02" y="124212"/>
            <a:ext cx="4443527" cy="4242880"/>
          </a:xfrm>
          <a:prstGeom prst="rect">
            <a:avLst/>
          </a:prstGeom>
          <a:noFill/>
        </p:spPr>
      </p:pic>
      <p:sp>
        <p:nvSpPr>
          <p:cNvPr id="15" name="time-in-out"/>
          <p:cNvSpPr txBox="1"/>
          <p:nvPr/>
        </p:nvSpPr>
        <p:spPr>
          <a:xfrm>
            <a:off x="214697" y="2066796"/>
            <a:ext cx="297177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latin typeface="+mn-ea"/>
              </a:rPr>
              <a:t>【</a:t>
            </a:r>
            <a:r>
              <a:rPr kumimoji="1" lang="ja-JP" altLang="en-US" sz="1000" b="1" dirty="0">
                <a:latin typeface="+mn-ea"/>
              </a:rPr>
              <a:t>旅行企画・実施・問い合わせ</a:t>
            </a:r>
            <a:r>
              <a:rPr kumimoji="1" lang="en-US" altLang="ja-JP" sz="1000" b="1" dirty="0">
                <a:latin typeface="+mn-ea"/>
              </a:rPr>
              <a:t>】</a:t>
            </a:r>
          </a:p>
          <a:p>
            <a:r>
              <a:rPr kumimoji="1" lang="ja-JP" altLang="en-US" sz="1800" b="1" dirty="0">
                <a:latin typeface="+mn-ea"/>
              </a:rPr>
              <a:t>つばさ観光株式会社                            </a:t>
            </a:r>
            <a:r>
              <a:rPr kumimoji="1" lang="en-US" altLang="ja-JP" sz="1800" dirty="0">
                <a:latin typeface="+mn-ea"/>
              </a:rPr>
              <a:t>Tel: </a:t>
            </a:r>
            <a:r>
              <a:rPr kumimoji="1" lang="en-US" altLang="ja-JP" sz="1800" u="sng" dirty="0">
                <a:latin typeface="+mn-ea"/>
              </a:rPr>
              <a:t>029-847-0527 </a:t>
            </a:r>
          </a:p>
          <a:p>
            <a:endParaRPr kumimoji="1" lang="en-US" altLang="ja-JP" sz="200" u="sng" dirty="0">
              <a:latin typeface="+mn-ea"/>
            </a:endParaRPr>
          </a:p>
          <a:p>
            <a:r>
              <a:rPr kumimoji="1" lang="ja-JP" altLang="en-US" sz="1100" dirty="0">
                <a:latin typeface="+mn-ea"/>
              </a:rPr>
              <a:t>営業時間 </a:t>
            </a:r>
            <a:r>
              <a:rPr kumimoji="1" lang="en-US" altLang="ja-JP" sz="1100" dirty="0">
                <a:latin typeface="+mn-ea"/>
              </a:rPr>
              <a:t>: 9:00-18:00 </a:t>
            </a:r>
            <a:r>
              <a:rPr kumimoji="1" lang="ja-JP" altLang="en-US" sz="1100" dirty="0">
                <a:latin typeface="+mn-ea"/>
              </a:rPr>
              <a:t>土日祝休み </a:t>
            </a:r>
            <a:endParaRPr kumimoji="1" lang="en-US" altLang="ja-JP" sz="1100" dirty="0">
              <a:latin typeface="+mn-ea"/>
            </a:endParaRPr>
          </a:p>
          <a:p>
            <a:r>
              <a:rPr kumimoji="1" lang="en-US" altLang="ja-JP" sz="1100" dirty="0">
                <a:latin typeface="+mn-ea"/>
              </a:rPr>
              <a:t>https://tsubasa.e-tsukuba.jp</a:t>
            </a:r>
          </a:p>
          <a:p>
            <a:r>
              <a:rPr kumimoji="1" lang="en-US" altLang="ja-JP" sz="1100" dirty="0">
                <a:latin typeface="+mn-ea"/>
              </a:rPr>
              <a:t>e-mail: tsubasa@e-tsukuba.jp</a:t>
            </a:r>
          </a:p>
          <a:p>
            <a:r>
              <a:rPr kumimoji="1" lang="en-US" altLang="ja-JP" sz="1100" dirty="0">
                <a:latin typeface="+mn-ea"/>
              </a:rPr>
              <a:t>〒300-2631</a:t>
            </a:r>
            <a:r>
              <a:rPr kumimoji="1" lang="ja-JP" altLang="en-US" sz="1100" dirty="0">
                <a:latin typeface="+mn-ea"/>
              </a:rPr>
              <a:t>つくば市沼崎</a:t>
            </a:r>
            <a:r>
              <a:rPr kumimoji="1" lang="en-US" altLang="ja-JP" sz="1100" dirty="0">
                <a:latin typeface="+mn-ea"/>
              </a:rPr>
              <a:t>4122</a:t>
            </a:r>
          </a:p>
          <a:p>
            <a:endParaRPr kumimoji="1" lang="en-US" altLang="ja-JP" sz="1100" dirty="0">
              <a:latin typeface="+mn-ea"/>
            </a:endParaRPr>
          </a:p>
          <a:p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一般貸切旅客自動車運送事業（関自旅</a:t>
            </a:r>
            <a:r>
              <a:rPr kumimoji="1" lang="en-US" altLang="zh-TW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zh-TW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902</a:t>
            </a:r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号）</a:t>
            </a:r>
          </a:p>
          <a:p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特定旅客自動車運送事業　</a:t>
            </a:r>
            <a:r>
              <a: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</a:t>
            </a:r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茨城県知事登録第</a:t>
            </a:r>
            <a:r>
              <a:rPr kumimoji="1" lang="en-US" altLang="zh-TW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種旅行業（第２</a:t>
            </a:r>
            <a:r>
              <a:rPr kumimoji="1" lang="en-US" altLang="zh-TW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-695</a:t>
            </a:r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号）</a:t>
            </a:r>
          </a:p>
          <a:p>
            <a:r>
              <a:rPr kumimoji="1" lang="zh-TW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総合旅行業務取扱管理者　石川　治</a:t>
            </a:r>
          </a:p>
          <a:p>
            <a:r>
              <a:rPr kumimoji="1" lang="ja-JP" altLang="en-US" sz="900" dirty="0">
                <a:latin typeface="+mn-ea"/>
              </a:rPr>
              <a:t>　</a:t>
            </a:r>
            <a:endParaRPr kumimoji="1" lang="en-US" altLang="ja-JP" sz="900" dirty="0">
              <a:latin typeface="+mn-ea"/>
            </a:endParaRPr>
          </a:p>
          <a:p>
            <a:r>
              <a:rPr kumimoji="1" lang="ja-JP" altLang="en-US" sz="1100" dirty="0">
                <a:latin typeface="+mn-ea"/>
              </a:rPr>
              <a:t>　　　　　　　　　　　　　　　　　　　　</a:t>
            </a:r>
            <a:endParaRPr kumimoji="1" lang="en-US" altLang="ja-JP" sz="1400" dirty="0">
              <a:latin typeface="+mn-ea"/>
            </a:endParaRPr>
          </a:p>
        </p:txBody>
      </p:sp>
      <p:sp>
        <p:nvSpPr>
          <p:cNvPr id="17" name="contact"/>
          <p:cNvSpPr txBox="1"/>
          <p:nvPr/>
        </p:nvSpPr>
        <p:spPr>
          <a:xfrm>
            <a:off x="8011640" y="130598"/>
            <a:ext cx="2826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●出発日　　</a:t>
            </a:r>
            <a:r>
              <a:rPr lang="en-US" altLang="ja-JP" sz="1600" b="1" dirty="0">
                <a:latin typeface="+mn-ea"/>
              </a:rPr>
              <a:t>4/20</a:t>
            </a:r>
            <a:r>
              <a:rPr lang="ja-JP" altLang="en-US" sz="1600" b="1" dirty="0">
                <a:latin typeface="+mn-ea"/>
              </a:rPr>
              <a:t>（土）・</a:t>
            </a:r>
            <a:r>
              <a:rPr lang="en-US" altLang="ja-JP" sz="1600" b="1" dirty="0">
                <a:latin typeface="+mn-ea"/>
              </a:rPr>
              <a:t>5/9</a:t>
            </a:r>
            <a:r>
              <a:rPr lang="ja-JP" altLang="en-US" sz="1600" b="1" dirty="0">
                <a:latin typeface="+mn-ea"/>
              </a:rPr>
              <a:t>（木）</a:t>
            </a:r>
            <a:endParaRPr lang="en-US" altLang="ja-JP" sz="1600" b="1" dirty="0">
              <a:latin typeface="+mn-ea"/>
            </a:endParaRPr>
          </a:p>
          <a:p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dirty="0">
                <a:latin typeface="+mn-ea"/>
              </a:rPr>
              <a:t>●旅行代金　</a:t>
            </a:r>
            <a:r>
              <a:rPr lang="en-US" altLang="ja-JP" sz="1600" b="1" dirty="0">
                <a:latin typeface="+mn-ea"/>
              </a:rPr>
              <a:t>9,500</a:t>
            </a:r>
            <a:r>
              <a:rPr lang="ja-JP" altLang="en-US" sz="1600" b="1" dirty="0">
                <a:latin typeface="+mn-ea"/>
              </a:rPr>
              <a:t>円　</a:t>
            </a:r>
            <a:r>
              <a:rPr lang="ja-JP" altLang="en-US" sz="1400" b="1" dirty="0">
                <a:latin typeface="+mn-ea"/>
              </a:rPr>
              <a:t>　　　</a:t>
            </a:r>
            <a:r>
              <a:rPr lang="ja-JP" altLang="en-US" sz="1500" b="1" dirty="0"/>
              <a:t>　　　　　　　　　　　　　　　　　　　　　　　　　　　</a:t>
            </a:r>
            <a:endParaRPr kumimoji="1" lang="ja-JP" altLang="en-US" sz="1500" dirty="0"/>
          </a:p>
        </p:txBody>
      </p:sp>
      <p:sp>
        <p:nvSpPr>
          <p:cNvPr id="19" name="Access"/>
          <p:cNvSpPr txBox="1"/>
          <p:nvPr/>
        </p:nvSpPr>
        <p:spPr>
          <a:xfrm>
            <a:off x="9199726" y="1604571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航空券＋ホテル＋自由行動！</a:t>
            </a:r>
          </a:p>
        </p:txBody>
      </p:sp>
      <p:pic>
        <p:nvPicPr>
          <p:cNvPr id="1037" name="bg-food" descr="C:\Users\datacheck.M100\Desktop\PPT\thu-vien\bg-food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2" y="4321203"/>
            <a:ext cx="3689325" cy="21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under-name-food"/>
          <p:cNvSpPr txBox="1"/>
          <p:nvPr/>
        </p:nvSpPr>
        <p:spPr>
          <a:xfrm>
            <a:off x="287697" y="109467"/>
            <a:ext cx="1691489" cy="276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2024</a:t>
            </a:r>
            <a:r>
              <a:rPr lang="ja-JP" altLang="en-US" sz="1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春 </a:t>
            </a:r>
            <a:r>
              <a:rPr lang="en-US" altLang="ja-JP" sz="1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HP1215</a:t>
            </a:r>
            <a:r>
              <a:rPr lang="ja-JP" altLang="en-US" sz="1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保存版</a:t>
            </a:r>
            <a:endParaRPr lang="en-US" altLang="ja-JP" sz="12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rice"/>
          <p:cNvSpPr txBox="1"/>
          <p:nvPr/>
        </p:nvSpPr>
        <p:spPr>
          <a:xfrm>
            <a:off x="2887646" y="5007089"/>
            <a:ext cx="914033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9,000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27" name="under-price"/>
          <p:cNvSpPr txBox="1"/>
          <p:nvPr/>
        </p:nvSpPr>
        <p:spPr>
          <a:xfrm>
            <a:off x="-2631052" y="2690581"/>
            <a:ext cx="2459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【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日程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】1/5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（金）・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1/21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（日）・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2/4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（日）・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2/24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（土）</a:t>
            </a:r>
          </a:p>
        </p:txBody>
      </p:sp>
      <p:pic>
        <p:nvPicPr>
          <p:cNvPr id="42" name="bg-food" descr="C:\Users\datacheck.M100\Desktop\PPT\thu-vien\bg-food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4048" y="4682879"/>
            <a:ext cx="3721445" cy="434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bg-food" descr="C:\Users\datacheck.M100\Desktop\PPT\thu-vien\bg-food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2" y="6474661"/>
            <a:ext cx="3689325" cy="209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under-name-food"/>
          <p:cNvSpPr txBox="1"/>
          <p:nvPr/>
        </p:nvSpPr>
        <p:spPr>
          <a:xfrm>
            <a:off x="-5439266" y="6120629"/>
            <a:ext cx="186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A35409"/>
                </a:solidFill>
              </a:rPr>
              <a:t>(</a:t>
            </a:r>
            <a:r>
              <a:rPr lang="ja-JP" altLang="en-US" sz="1600" dirty="0">
                <a:solidFill>
                  <a:srgbClr val="A35409"/>
                </a:solidFill>
              </a:rPr>
              <a:t>サラダ・ドリンク</a:t>
            </a:r>
            <a:r>
              <a:rPr lang="en-US" altLang="ja-JP" sz="1600" dirty="0">
                <a:solidFill>
                  <a:srgbClr val="A35409"/>
                </a:solidFill>
              </a:rPr>
              <a:t>set)</a:t>
            </a:r>
          </a:p>
        </p:txBody>
      </p:sp>
      <p:sp>
        <p:nvSpPr>
          <p:cNvPr id="53" name="under-price"/>
          <p:cNvSpPr txBox="1"/>
          <p:nvPr/>
        </p:nvSpPr>
        <p:spPr>
          <a:xfrm>
            <a:off x="-4981890" y="6553600"/>
            <a:ext cx="175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solidFill>
                  <a:srgbClr val="A35409"/>
                </a:solidFill>
              </a:rPr>
              <a:t>内容は日替わりですので</a:t>
            </a:r>
          </a:p>
          <a:p>
            <a:r>
              <a:rPr lang="ja-JP" altLang="en-US" sz="1000" dirty="0">
                <a:solidFill>
                  <a:srgbClr val="A35409"/>
                </a:solidFill>
              </a:rPr>
              <a:t>スタッフまで。</a:t>
            </a:r>
          </a:p>
        </p:txBody>
      </p:sp>
      <p:pic>
        <p:nvPicPr>
          <p:cNvPr id="60" name="bg-food" descr="C:\Users\datacheck.M100\Desktop\PPT\thu-vien\bg-food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1" y="8601192"/>
            <a:ext cx="3689325" cy="20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name-food"/>
          <p:cNvSpPr txBox="1"/>
          <p:nvPr/>
        </p:nvSpPr>
        <p:spPr>
          <a:xfrm>
            <a:off x="3228373" y="2657984"/>
            <a:ext cx="14221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700" b="1">
                <a:solidFill>
                  <a:srgbClr val="A35409"/>
                </a:solidFill>
              </a:defRPr>
            </a:lvl1pPr>
          </a:lstStyle>
          <a:p>
            <a:r>
              <a:rPr lang="ja-JP" altLang="en-US" sz="900" dirty="0">
                <a:latin typeface="+mn-ea"/>
              </a:rPr>
              <a:t>コース番号：</a:t>
            </a:r>
            <a:r>
              <a:rPr lang="en-US" altLang="ja-JP" sz="900" dirty="0">
                <a:latin typeface="+mn-ea"/>
              </a:rPr>
              <a:t>1301</a:t>
            </a:r>
            <a:r>
              <a:rPr lang="ja-JP" altLang="en-US" sz="900" dirty="0">
                <a:latin typeface="+mn-ea"/>
              </a:rPr>
              <a:t>群馬</a:t>
            </a:r>
          </a:p>
        </p:txBody>
      </p:sp>
      <p:sp>
        <p:nvSpPr>
          <p:cNvPr id="63" name="under-name-food"/>
          <p:cNvSpPr txBox="1"/>
          <p:nvPr/>
        </p:nvSpPr>
        <p:spPr>
          <a:xfrm>
            <a:off x="-3038973" y="6460743"/>
            <a:ext cx="186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A35409"/>
                </a:solidFill>
              </a:rPr>
              <a:t>(</a:t>
            </a:r>
            <a:r>
              <a:rPr lang="ja-JP" altLang="en-US" sz="1600" dirty="0">
                <a:solidFill>
                  <a:srgbClr val="A35409"/>
                </a:solidFill>
              </a:rPr>
              <a:t>サラダ・ドリンク</a:t>
            </a:r>
            <a:r>
              <a:rPr lang="en-US" altLang="ja-JP" sz="1600" dirty="0">
                <a:solidFill>
                  <a:srgbClr val="A35409"/>
                </a:solidFill>
              </a:rPr>
              <a:t>set)</a:t>
            </a:r>
          </a:p>
        </p:txBody>
      </p:sp>
      <p:sp>
        <p:nvSpPr>
          <p:cNvPr id="65" name="under-price"/>
          <p:cNvSpPr txBox="1"/>
          <p:nvPr/>
        </p:nvSpPr>
        <p:spPr>
          <a:xfrm>
            <a:off x="-6451520" y="6820324"/>
            <a:ext cx="175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solidFill>
                  <a:srgbClr val="A35409"/>
                </a:solidFill>
              </a:rPr>
              <a:t>内容は日替わりですので</a:t>
            </a:r>
          </a:p>
          <a:p>
            <a:r>
              <a:rPr lang="ja-JP" altLang="en-US" sz="1000" dirty="0">
                <a:solidFill>
                  <a:srgbClr val="A35409"/>
                </a:solidFill>
              </a:rPr>
              <a:t>スタッフまで。</a:t>
            </a:r>
          </a:p>
        </p:txBody>
      </p:sp>
      <p:pic>
        <p:nvPicPr>
          <p:cNvPr id="66" name="bg-food" descr="C:\Users\datacheck.M100\Desktop\PPT\thu-vien\bg-food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26" y="8581589"/>
            <a:ext cx="3721445" cy="20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FED5F2-766D-5DBB-01A4-E8ABCE7BA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3384" y="2205757"/>
            <a:ext cx="608448" cy="608448"/>
          </a:xfrm>
          <a:prstGeom prst="rect">
            <a:avLst/>
          </a:prstGeom>
        </p:spPr>
      </p:pic>
      <p:pic>
        <p:nvPicPr>
          <p:cNvPr id="14" name="図プレースホルダー 8" descr="教会の建物&#10;&#10;自動的に生成された説明">
            <a:extLst>
              <a:ext uri="{FF2B5EF4-FFF2-40B4-BE49-F238E27FC236}">
                <a16:creationId xmlns:a16="http://schemas.microsoft.com/office/drawing/2014/main" id="{25A5E947-8A2B-12C1-7D6A-AB640A8A9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660" y="4532767"/>
            <a:ext cx="1560029" cy="17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プレースホルダー 22">
            <a:extLst>
              <a:ext uri="{FF2B5EF4-FFF2-40B4-BE49-F238E27FC236}">
                <a16:creationId xmlns:a16="http://schemas.microsoft.com/office/drawing/2014/main" id="{038C569B-A2B0-6189-1E84-B0D1CD505F2E}"/>
              </a:ext>
            </a:extLst>
          </p:cNvPr>
          <p:cNvSpPr txBox="1">
            <a:spLocks/>
          </p:cNvSpPr>
          <p:nvPr/>
        </p:nvSpPr>
        <p:spPr>
          <a:xfrm>
            <a:off x="8480737" y="2834016"/>
            <a:ext cx="4280698" cy="1133532"/>
          </a:xfrm>
          <a:prstGeom prst="rect">
            <a:avLst/>
          </a:prstGeom>
        </p:spPr>
        <p:txBody>
          <a:bodyPr tIns="324000" rtlCol="0">
            <a:normAutofit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altLang="ja-JP" sz="1000" dirty="0">
                <a:solidFill>
                  <a:schemeClr val="bg1"/>
                </a:solidFill>
                <a:latin typeface="+mn-ea"/>
              </a:rPr>
              <a:t>【</a:t>
            </a:r>
            <a:r>
              <a:rPr lang="ja-JP" altLang="en-US" sz="1000" dirty="0">
                <a:latin typeface="+mn-ea"/>
              </a:rPr>
              <a:t>日程</a:t>
            </a:r>
            <a:r>
              <a:rPr lang="en-US" altLang="ja-JP" sz="1000" dirty="0">
                <a:latin typeface="+mn-ea"/>
              </a:rPr>
              <a:t>】</a:t>
            </a:r>
            <a:r>
              <a:rPr lang="ja-JP" altLang="en-US" sz="1000" dirty="0">
                <a:latin typeface="+mn-ea"/>
              </a:rPr>
              <a:t>　　　　　　　　　　　　　　　　　　　　　　　　　　　　①</a:t>
            </a:r>
            <a:r>
              <a:rPr lang="en-US" altLang="ja-JP" sz="1000" dirty="0">
                <a:latin typeface="+mn-ea"/>
              </a:rPr>
              <a:t>8</a:t>
            </a:r>
            <a:r>
              <a:rPr lang="ja-JP" altLang="en-US" sz="1000" dirty="0">
                <a:latin typeface="+mn-ea"/>
              </a:rPr>
              <a:t>：</a:t>
            </a:r>
            <a:r>
              <a:rPr lang="en-US" altLang="ja-JP" sz="1000" dirty="0">
                <a:latin typeface="+mn-ea"/>
              </a:rPr>
              <a:t>10</a:t>
            </a:r>
            <a:r>
              <a:rPr lang="ja-JP" altLang="en-US" sz="1000" dirty="0">
                <a:latin typeface="+mn-ea"/>
              </a:rPr>
              <a:t>成田空港（</a:t>
            </a:r>
            <a:r>
              <a:rPr lang="en-US" altLang="ja-JP" sz="1000" dirty="0">
                <a:latin typeface="+mn-ea"/>
              </a:rPr>
              <a:t>GK105</a:t>
            </a:r>
            <a:r>
              <a:rPr lang="ja-JP" altLang="en-US" sz="1000" dirty="0">
                <a:latin typeface="+mn-ea"/>
              </a:rPr>
              <a:t>）⇒  </a:t>
            </a:r>
            <a:r>
              <a:rPr lang="en-US" altLang="ja-JP" sz="1000" dirty="0">
                <a:latin typeface="+mn-ea"/>
              </a:rPr>
              <a:t>9</a:t>
            </a:r>
            <a:r>
              <a:rPr lang="ja-JP" altLang="en-US" sz="1000" dirty="0">
                <a:latin typeface="+mn-ea"/>
              </a:rPr>
              <a:t>：</a:t>
            </a:r>
            <a:r>
              <a:rPr lang="en-US" altLang="ja-JP" sz="1000" dirty="0">
                <a:latin typeface="+mn-ea"/>
              </a:rPr>
              <a:t>50</a:t>
            </a:r>
            <a:r>
              <a:rPr lang="ja-JP" altLang="en-US" sz="1000" dirty="0">
                <a:latin typeface="+mn-ea"/>
              </a:rPr>
              <a:t>新千歳空港着 </a:t>
            </a:r>
            <a:r>
              <a:rPr lang="ja-JP" altLang="en-US" sz="900" dirty="0">
                <a:latin typeface="+mn-ea"/>
              </a:rPr>
              <a:t>（各自ホテルへ）</a:t>
            </a:r>
            <a:r>
              <a:rPr lang="en-US" altLang="ja-JP" sz="900" dirty="0">
                <a:latin typeface="+mn-ea"/>
              </a:rPr>
              <a:t> </a:t>
            </a:r>
            <a:r>
              <a:rPr lang="en-US" altLang="ja-JP" sz="1000" dirty="0">
                <a:latin typeface="+mn-ea"/>
              </a:rPr>
              <a:t>                              </a:t>
            </a:r>
            <a:r>
              <a:rPr lang="ja-JP" altLang="en-US" sz="1000" dirty="0">
                <a:latin typeface="+mn-ea"/>
              </a:rPr>
              <a:t>②終日自由行動</a:t>
            </a:r>
            <a:r>
              <a:rPr lang="en-US" altLang="ja-JP" sz="1000" dirty="0">
                <a:latin typeface="+mn-ea"/>
              </a:rPr>
              <a:t>                    </a:t>
            </a:r>
            <a:r>
              <a:rPr lang="ja-JP" altLang="en-US" sz="1000" dirty="0">
                <a:latin typeface="+mn-ea"/>
              </a:rPr>
              <a:t>　　　　　　　　　　　　　　　　　　</a:t>
            </a:r>
            <a:r>
              <a:rPr lang="en-US" altLang="ja-JP" sz="1000" dirty="0">
                <a:latin typeface="+mn-ea"/>
              </a:rPr>
              <a:t> </a:t>
            </a:r>
            <a:r>
              <a:rPr lang="ja-JP" altLang="en-US" sz="1000" dirty="0">
                <a:latin typeface="+mn-ea"/>
              </a:rPr>
              <a:t>③</a:t>
            </a:r>
            <a:r>
              <a:rPr lang="en-US" altLang="ja-JP" sz="1000" dirty="0">
                <a:latin typeface="+mn-ea"/>
              </a:rPr>
              <a:t>17</a:t>
            </a:r>
            <a:r>
              <a:rPr lang="ja-JP" altLang="en-US" sz="1000" dirty="0">
                <a:latin typeface="+mn-ea"/>
              </a:rPr>
              <a:t>：</a:t>
            </a:r>
            <a:r>
              <a:rPr lang="en-US" altLang="ja-JP" sz="1000" dirty="0">
                <a:latin typeface="+mn-ea"/>
              </a:rPr>
              <a:t>10</a:t>
            </a:r>
            <a:r>
              <a:rPr lang="ja-JP" altLang="en-US" sz="1000" dirty="0">
                <a:latin typeface="+mn-ea"/>
              </a:rPr>
              <a:t>新千歳空港（</a:t>
            </a:r>
            <a:r>
              <a:rPr lang="en-US" altLang="ja-JP" sz="1000" dirty="0">
                <a:latin typeface="+mn-ea"/>
              </a:rPr>
              <a:t>GK116</a:t>
            </a:r>
            <a:r>
              <a:rPr lang="ja-JP" altLang="en-US" sz="1000" dirty="0">
                <a:latin typeface="+mn-ea"/>
              </a:rPr>
              <a:t>） </a:t>
            </a:r>
            <a:r>
              <a:rPr lang="ja-JP" altLang="en-US" sz="900" dirty="0">
                <a:latin typeface="+mn-ea"/>
              </a:rPr>
              <a:t>（各自空港へ）</a:t>
            </a:r>
            <a:r>
              <a:rPr lang="en-US" altLang="ja-JP" sz="900" dirty="0">
                <a:latin typeface="+mn-ea"/>
              </a:rPr>
              <a:t> </a:t>
            </a:r>
            <a:r>
              <a:rPr lang="ja-JP" altLang="en-US" sz="1000" dirty="0">
                <a:latin typeface="+mn-ea"/>
              </a:rPr>
              <a:t>⇒</a:t>
            </a:r>
            <a:r>
              <a:rPr lang="en-US" altLang="ja-JP" sz="1000" dirty="0">
                <a:latin typeface="+mn-ea"/>
              </a:rPr>
              <a:t>19</a:t>
            </a:r>
            <a:r>
              <a:rPr lang="ja-JP" altLang="en-US" sz="1000" dirty="0">
                <a:latin typeface="+mn-ea"/>
              </a:rPr>
              <a:t>：</a:t>
            </a:r>
            <a:r>
              <a:rPr lang="en-US" altLang="ja-JP" sz="1000" dirty="0">
                <a:latin typeface="+mn-ea"/>
              </a:rPr>
              <a:t>00</a:t>
            </a:r>
            <a:r>
              <a:rPr lang="ja-JP" altLang="en-US" sz="1000" dirty="0">
                <a:latin typeface="+mn-ea"/>
              </a:rPr>
              <a:t>成田空港着</a:t>
            </a:r>
            <a:r>
              <a:rPr lang="en-US" altLang="ja-JP" sz="1000" dirty="0">
                <a:latin typeface="+mn-ea"/>
              </a:rPr>
              <a:t> </a:t>
            </a:r>
          </a:p>
        </p:txBody>
      </p:sp>
      <p:pic>
        <p:nvPicPr>
          <p:cNvPr id="32" name="図 31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D4B4371C-604C-E93A-09A4-F1E2DCFA5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8461258" y="1541801"/>
            <a:ext cx="341158" cy="358642"/>
          </a:xfrm>
          <a:prstGeom prst="rect">
            <a:avLst/>
          </a:prstGeom>
        </p:spPr>
      </p:pic>
      <p:sp>
        <p:nvSpPr>
          <p:cNvPr id="33" name="テキスト プレースホルダー 22">
            <a:extLst>
              <a:ext uri="{FF2B5EF4-FFF2-40B4-BE49-F238E27FC236}">
                <a16:creationId xmlns:a16="http://schemas.microsoft.com/office/drawing/2014/main" id="{1273C01F-5D02-8171-CCD7-A19617C71492}"/>
              </a:ext>
            </a:extLst>
          </p:cNvPr>
          <p:cNvSpPr txBox="1">
            <a:spLocks/>
          </p:cNvSpPr>
          <p:nvPr/>
        </p:nvSpPr>
        <p:spPr>
          <a:xfrm>
            <a:off x="8631837" y="3917159"/>
            <a:ext cx="2544221" cy="3851510"/>
          </a:xfrm>
          <a:prstGeom prst="rect">
            <a:avLst/>
          </a:prstGeom>
        </p:spPr>
        <p:txBody>
          <a:bodyPr tIns="324000" rtlCol="0">
            <a:normAutofit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altLang="ja-JP" sz="1100" dirty="0">
                <a:latin typeface="+mn-ea"/>
              </a:rPr>
              <a:t>【</a:t>
            </a:r>
            <a:r>
              <a:rPr lang="ja-JP" altLang="en-US" sz="1100" dirty="0">
                <a:latin typeface="+mn-ea"/>
              </a:rPr>
              <a:t>おすすめポイント</a:t>
            </a:r>
            <a:r>
              <a:rPr lang="en-US" altLang="ja-JP" sz="1100" dirty="0">
                <a:latin typeface="+mn-ea"/>
              </a:rPr>
              <a:t>】</a:t>
            </a:r>
            <a:r>
              <a:rPr lang="ja-JP" altLang="en-US" sz="1100" dirty="0">
                <a:latin typeface="+mn-ea"/>
              </a:rPr>
              <a:t>　　　　　　　　　　　　　　　　　　＊フリーだから遊び方自由自在　　　　　　　　　　　　　　　　　　　　　＊ホテルはすすきの駅より徒歩</a:t>
            </a:r>
            <a:r>
              <a:rPr lang="en-US" altLang="ja-JP" sz="1100" dirty="0">
                <a:latin typeface="+mn-ea"/>
              </a:rPr>
              <a:t>2</a:t>
            </a:r>
            <a:r>
              <a:rPr lang="ja-JP" altLang="en-US" sz="1100" dirty="0">
                <a:latin typeface="+mn-ea"/>
              </a:rPr>
              <a:t>分　　　　　　　　　　　　　＊嬉しい朝食付き　　　　　　　　　　　　　　　　　　　　＊チェックインは弊社係員がご案内　</a:t>
            </a:r>
            <a:endParaRPr lang="en-US" altLang="ja-JP" sz="1100" dirty="0">
              <a:latin typeface="+mn-ea"/>
            </a:endParaRPr>
          </a:p>
          <a:p>
            <a:pPr marL="0" indent="0">
              <a:spcBef>
                <a:spcPts val="1000"/>
              </a:spcBef>
              <a:buNone/>
            </a:pPr>
            <a:r>
              <a:rPr lang="ja-JP" altLang="en-US" sz="1000" dirty="0">
                <a:latin typeface="+mn-ea"/>
              </a:rPr>
              <a:t>■最少催行人員</a:t>
            </a:r>
            <a:r>
              <a:rPr lang="en-US" altLang="ja-JP" sz="1000" dirty="0">
                <a:latin typeface="+mn-ea"/>
              </a:rPr>
              <a:t>20</a:t>
            </a:r>
            <a:r>
              <a:rPr lang="ja-JP" altLang="en-US" sz="1000" dirty="0">
                <a:latin typeface="+mn-ea"/>
              </a:rPr>
              <a:t>名様　■朝食</a:t>
            </a:r>
            <a:r>
              <a:rPr lang="en-US" altLang="ja-JP" sz="1000" dirty="0">
                <a:latin typeface="+mn-ea"/>
              </a:rPr>
              <a:t>2</a:t>
            </a:r>
            <a:r>
              <a:rPr lang="ja-JP" altLang="en-US" sz="1000" dirty="0">
                <a:latin typeface="+mn-ea"/>
              </a:rPr>
              <a:t>回　　■航空会社　ジェットスター　　　　■</a:t>
            </a:r>
            <a:r>
              <a:rPr lang="en-US" altLang="ja-JP" sz="1000" dirty="0">
                <a:latin typeface="+mn-ea"/>
              </a:rPr>
              <a:t>ANA</a:t>
            </a:r>
            <a:r>
              <a:rPr lang="ja-JP" altLang="en-US" sz="1000" dirty="0">
                <a:latin typeface="+mn-ea"/>
              </a:rPr>
              <a:t>ホリディイン札幌すすきの</a:t>
            </a:r>
          </a:p>
          <a:p>
            <a:endParaRPr lang="ja-JP" altLang="en-US" sz="2200" dirty="0"/>
          </a:p>
        </p:txBody>
      </p:sp>
      <p:pic>
        <p:nvPicPr>
          <p:cNvPr id="37" name="Picture 8" descr="【3日前までの早期割引でお得に】 アドバンスセーバー / 素泊り">
            <a:extLst>
              <a:ext uri="{FF2B5EF4-FFF2-40B4-BE49-F238E27FC236}">
                <a16:creationId xmlns:a16="http://schemas.microsoft.com/office/drawing/2014/main" id="{490F81F3-E07B-3FE9-5E6A-45BA7671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837" y="4157823"/>
            <a:ext cx="1624176" cy="105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ame-restaurant"/>
          <p:cNvSpPr txBox="1"/>
          <p:nvPr/>
        </p:nvSpPr>
        <p:spPr>
          <a:xfrm>
            <a:off x="9626034" y="1070443"/>
            <a:ext cx="2567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  <a:effectLst>
                  <a:outerShdw blurRad="114300" dist="63500" dir="3000000" sx="101000" sy="101000" algn="tl" rotWithShape="0">
                    <a:srgbClr val="84560C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ダイナミックな雪像を楽しむ</a:t>
            </a:r>
            <a:endParaRPr kumimoji="1" lang="ja-JP" altLang="en-US" sz="800" dirty="0">
              <a:solidFill>
                <a:srgbClr val="FF0000"/>
              </a:solidFill>
              <a:effectLst>
                <a:outerShdw blurRad="114300" dist="63500" dir="3000000" sx="101000" sy="101000" algn="tl" rotWithShape="0">
                  <a:srgbClr val="84560C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" name="name-restaurant">
            <a:extLst>
              <a:ext uri="{FF2B5EF4-FFF2-40B4-BE49-F238E27FC236}">
                <a16:creationId xmlns:a16="http://schemas.microsoft.com/office/drawing/2014/main" id="{309884B2-96D8-25F8-4C44-276589921030}"/>
              </a:ext>
            </a:extLst>
          </p:cNvPr>
          <p:cNvSpPr txBox="1"/>
          <p:nvPr/>
        </p:nvSpPr>
        <p:spPr>
          <a:xfrm>
            <a:off x="2333546" y="1872835"/>
            <a:ext cx="11889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effectLst>
                  <a:outerShdw blurRad="114300" dist="63500" dir="3000000" sx="101000" sy="101000" algn="tl" rotWithShape="0">
                    <a:srgbClr val="84560C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画像は全てイメージ</a:t>
            </a:r>
            <a:endParaRPr kumimoji="1" lang="ja-JP" altLang="en-US" sz="700" dirty="0">
              <a:effectLst>
                <a:outerShdw blurRad="114300" dist="63500" dir="3000000" sx="101000" sy="101000" algn="tl" rotWithShape="0">
                  <a:srgbClr val="84560C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contact">
            <a:extLst>
              <a:ext uri="{FF2B5EF4-FFF2-40B4-BE49-F238E27FC236}">
                <a16:creationId xmlns:a16="http://schemas.microsoft.com/office/drawing/2014/main" id="{3C3565E6-4398-5137-4947-049BA198F044}"/>
              </a:ext>
            </a:extLst>
          </p:cNvPr>
          <p:cNvSpPr txBox="1"/>
          <p:nvPr/>
        </p:nvSpPr>
        <p:spPr>
          <a:xfrm>
            <a:off x="8459930" y="1987091"/>
            <a:ext cx="26125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500" b="1" dirty="0">
                <a:solidFill>
                  <a:srgbClr val="A35409"/>
                </a:solidFill>
              </a:rPr>
              <a:t>床もみじ</a:t>
            </a:r>
            <a:endParaRPr kumimoji="1" lang="ja-JP" altLang="en-US" sz="1500" dirty="0">
              <a:solidFill>
                <a:srgbClr val="A35409"/>
              </a:solidFill>
            </a:endParaRPr>
          </a:p>
        </p:txBody>
      </p:sp>
      <p:sp>
        <p:nvSpPr>
          <p:cNvPr id="41" name="access - chi dan\">
            <a:extLst>
              <a:ext uri="{FF2B5EF4-FFF2-40B4-BE49-F238E27FC236}">
                <a16:creationId xmlns:a16="http://schemas.microsoft.com/office/drawing/2014/main" id="{B59EA380-8D68-28D7-6EE4-F77672192F90}"/>
              </a:ext>
            </a:extLst>
          </p:cNvPr>
          <p:cNvSpPr txBox="1"/>
          <p:nvPr/>
        </p:nvSpPr>
        <p:spPr>
          <a:xfrm>
            <a:off x="1822637" y="4531229"/>
            <a:ext cx="19203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成田</a:t>
            </a:r>
            <a:r>
              <a:rPr lang="en-US" altLang="ja-JP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『JAL</a:t>
            </a:r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機内食</a:t>
            </a:r>
            <a:r>
              <a:rPr lang="en-US" altLang="ja-JP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』</a:t>
            </a:r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といちご狩り</a:t>
            </a:r>
            <a:endParaRPr kumimoji="1" lang="ja-JP" altLang="en-US" sz="16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</p:txBody>
      </p:sp>
      <p:graphicFrame>
        <p:nvGraphicFramePr>
          <p:cNvPr id="43" name="表 42">
            <a:extLst>
              <a:ext uri="{FF2B5EF4-FFF2-40B4-BE49-F238E27FC236}">
                <a16:creationId xmlns:a16="http://schemas.microsoft.com/office/drawing/2014/main" id="{1267A3AF-CBD4-A3B6-A769-A6A0E5F19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49022"/>
              </p:ext>
            </p:extLst>
          </p:nvPr>
        </p:nvGraphicFramePr>
        <p:xfrm>
          <a:off x="310261" y="5314866"/>
          <a:ext cx="3516150" cy="1005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0743">
                  <a:extLst>
                    <a:ext uri="{9D8B030D-6E8A-4147-A177-3AD203B41FA5}">
                      <a16:colId xmlns:a16="http://schemas.microsoft.com/office/drawing/2014/main" val="1704545678"/>
                    </a:ext>
                  </a:extLst>
                </a:gridCol>
                <a:gridCol w="3145407">
                  <a:extLst>
                    <a:ext uri="{9D8B030D-6E8A-4147-A177-3AD203B41FA5}">
                      <a16:colId xmlns:a16="http://schemas.microsoft.com/office/drawing/2014/main" val="3080746961"/>
                    </a:ext>
                  </a:extLst>
                </a:gridCol>
              </a:tblGrid>
              <a:tr h="4607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つばさ観光本社車庫（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30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分発）・つくば駅（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分発）・土浦駅（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20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分発）・ひたち野うしく駅（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分発）＝＝</a:t>
                      </a:r>
                      <a:r>
                        <a:rPr kumimoji="1" lang="ja-JP" altLang="en-US" sz="1000" b="1" dirty="0">
                          <a:latin typeface="+mn-ea"/>
                          <a:ea typeface="+mn-ea"/>
                        </a:rPr>
                        <a:t>成田山新勝寺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（参拝）＝＝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御料鶴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（昼食）＝＝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いちご狩り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（園内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30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分食べ放題）＝＝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さくらの山公園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（見学）＝＝各地帰着（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16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40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分～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18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+mn-ea"/>
                        </a:rPr>
                        <a:t>時頃）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8538"/>
                  </a:ext>
                </a:extLst>
              </a:tr>
            </a:tbl>
          </a:graphicData>
        </a:graphic>
      </p:graphicFrame>
      <p:sp>
        <p:nvSpPr>
          <p:cNvPr id="49" name="under-price">
            <a:extLst>
              <a:ext uri="{FF2B5EF4-FFF2-40B4-BE49-F238E27FC236}">
                <a16:creationId xmlns:a16="http://schemas.microsoft.com/office/drawing/2014/main" id="{57CC0393-F24F-E8B3-2031-712D43ADB512}"/>
              </a:ext>
            </a:extLst>
          </p:cNvPr>
          <p:cNvSpPr txBox="1"/>
          <p:nvPr/>
        </p:nvSpPr>
        <p:spPr>
          <a:xfrm>
            <a:off x="-5139867" y="5596693"/>
            <a:ext cx="240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solidFill>
                  <a:srgbClr val="A35409"/>
                </a:solidFill>
                <a:latin typeface="+mn-ea"/>
              </a:rPr>
              <a:t>＊レンタルは別途料金</a:t>
            </a:r>
            <a:endParaRPr lang="ja-JP" altLang="en-US" sz="1000" b="1" dirty="0">
              <a:solidFill>
                <a:srgbClr val="A35409"/>
              </a:solidFill>
              <a:latin typeface="+mn-ea"/>
            </a:endParaRPr>
          </a:p>
        </p:txBody>
      </p:sp>
      <p:sp>
        <p:nvSpPr>
          <p:cNvPr id="55" name="テキスト プレースホルダー 22">
            <a:extLst>
              <a:ext uri="{FF2B5EF4-FFF2-40B4-BE49-F238E27FC236}">
                <a16:creationId xmlns:a16="http://schemas.microsoft.com/office/drawing/2014/main" id="{A12B49FE-412D-511A-668F-73C71B359F41}"/>
              </a:ext>
            </a:extLst>
          </p:cNvPr>
          <p:cNvSpPr txBox="1">
            <a:spLocks/>
          </p:cNvSpPr>
          <p:nvPr/>
        </p:nvSpPr>
        <p:spPr>
          <a:xfrm>
            <a:off x="229646" y="8052103"/>
            <a:ext cx="2114634" cy="877605"/>
          </a:xfrm>
          <a:prstGeom prst="rect">
            <a:avLst/>
          </a:prstGeom>
        </p:spPr>
        <p:txBody>
          <a:bodyPr tIns="324000" rtlCol="0">
            <a:normAutofit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ja-JP" altLang="en-US" sz="800" dirty="0">
                <a:latin typeface="+mn-ea"/>
              </a:rPr>
              <a:t>■最少催行人員　</a:t>
            </a:r>
            <a:r>
              <a:rPr lang="en-US" altLang="ja-JP" sz="800" dirty="0">
                <a:latin typeface="+mn-ea"/>
              </a:rPr>
              <a:t>25</a:t>
            </a:r>
            <a:r>
              <a:rPr lang="ja-JP" altLang="en-US" sz="800" dirty="0">
                <a:latin typeface="+mn-ea"/>
              </a:rPr>
              <a:t>名様　■昼食　なし　　　　　　　　</a:t>
            </a:r>
          </a:p>
          <a:p>
            <a:endParaRPr lang="ja-JP" altLang="en-US" sz="2200" dirty="0"/>
          </a:p>
        </p:txBody>
      </p:sp>
      <p:sp>
        <p:nvSpPr>
          <p:cNvPr id="79" name="under-price">
            <a:extLst>
              <a:ext uri="{FF2B5EF4-FFF2-40B4-BE49-F238E27FC236}">
                <a16:creationId xmlns:a16="http://schemas.microsoft.com/office/drawing/2014/main" id="{E629ADB7-B2CB-95C4-51A6-0130BF166F23}"/>
              </a:ext>
            </a:extLst>
          </p:cNvPr>
          <p:cNvSpPr txBox="1"/>
          <p:nvPr/>
        </p:nvSpPr>
        <p:spPr>
          <a:xfrm>
            <a:off x="3934967" y="4816386"/>
            <a:ext cx="24596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【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日程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】1/13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（土）～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14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（日）</a:t>
            </a:r>
          </a:p>
        </p:txBody>
      </p:sp>
      <p:sp>
        <p:nvSpPr>
          <p:cNvPr id="81" name="テキスト プレースホルダー 22">
            <a:extLst>
              <a:ext uri="{FF2B5EF4-FFF2-40B4-BE49-F238E27FC236}">
                <a16:creationId xmlns:a16="http://schemas.microsoft.com/office/drawing/2014/main" id="{F88A3E71-36AB-009B-DF3F-AAA7AB84F8E2}"/>
              </a:ext>
            </a:extLst>
          </p:cNvPr>
          <p:cNvSpPr txBox="1">
            <a:spLocks/>
          </p:cNvSpPr>
          <p:nvPr/>
        </p:nvSpPr>
        <p:spPr>
          <a:xfrm>
            <a:off x="-4194371" y="7282614"/>
            <a:ext cx="3471302" cy="877605"/>
          </a:xfrm>
          <a:prstGeom prst="rect">
            <a:avLst/>
          </a:prstGeom>
        </p:spPr>
        <p:txBody>
          <a:bodyPr tIns="324000" rtlCol="0">
            <a:normAutofit fontScale="25000" lnSpcReduction="20000"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000"/>
              </a:spcBef>
              <a:buNone/>
            </a:pPr>
            <a:r>
              <a:rPr lang="ja-JP" altLang="en-US" sz="3200" dirty="0">
                <a:latin typeface="+mn-ea"/>
              </a:rPr>
              <a:t>■最少催行人員</a:t>
            </a:r>
            <a:r>
              <a:rPr lang="en-US" altLang="ja-JP" sz="3200" dirty="0">
                <a:latin typeface="+mn-ea"/>
              </a:rPr>
              <a:t>30</a:t>
            </a:r>
            <a:r>
              <a:rPr lang="ja-JP" altLang="en-US" sz="3200" dirty="0">
                <a:latin typeface="+mn-ea"/>
              </a:rPr>
              <a:t>名様　　　　　　　　　　　　　　　　　　　　　　　　　　　　　　　　　　　　　　　　　■朝食</a:t>
            </a:r>
            <a:r>
              <a:rPr lang="en-US" altLang="ja-JP" sz="3200" dirty="0">
                <a:latin typeface="+mn-ea"/>
              </a:rPr>
              <a:t>1</a:t>
            </a:r>
            <a:r>
              <a:rPr lang="ja-JP" altLang="en-US" sz="3200" dirty="0">
                <a:latin typeface="+mn-ea"/>
              </a:rPr>
              <a:t>回・夕</a:t>
            </a:r>
            <a:r>
              <a:rPr lang="en-US" altLang="ja-JP" sz="3200" dirty="0">
                <a:latin typeface="+mn-ea"/>
              </a:rPr>
              <a:t>1</a:t>
            </a:r>
            <a:r>
              <a:rPr lang="ja-JP" altLang="en-US" sz="3200" dirty="0">
                <a:latin typeface="+mn-ea"/>
              </a:rPr>
              <a:t>回　　　　　　　　　　　　　　　　　　　　　　　　　■夜の撮影会に参加せずホテルでゆっくり過ごすこともできます　　　（ナイトトレインの返金はできません）</a:t>
            </a:r>
          </a:p>
          <a:p>
            <a:endParaRPr lang="ja-JP" altLang="en-US" sz="2200" dirty="0"/>
          </a:p>
        </p:txBody>
      </p:sp>
      <p:sp>
        <p:nvSpPr>
          <p:cNvPr id="22" name="name-food"/>
          <p:cNvSpPr txBox="1"/>
          <p:nvPr/>
        </p:nvSpPr>
        <p:spPr>
          <a:xfrm>
            <a:off x="3988167" y="7721417"/>
            <a:ext cx="3529116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☆</a:t>
            </a:r>
            <a:r>
              <a:rPr lang="ja-JP" altLang="en-US" sz="1200" b="1" u="sng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現地集合（ナイトトレイン撮影会）プラン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☆　　　　</a:t>
            </a:r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1/13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（土）</a:t>
            </a:r>
            <a:r>
              <a:rPr kumimoji="1"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千頭駅</a:t>
            </a:r>
            <a:r>
              <a:rPr kumimoji="1"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</a:t>
            </a:r>
            <a:r>
              <a:rPr kumimoji="1"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分集合　　　　　　　　　　　　　　　　　　</a:t>
            </a:r>
            <a:r>
              <a:rPr kumimoji="1"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井川線乗車＝＝奥大井湖上駅　</a:t>
            </a:r>
            <a:r>
              <a:rPr kumimoji="1"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12,000</a:t>
            </a:r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円</a:t>
            </a:r>
          </a:p>
        </p:txBody>
      </p:sp>
      <p:sp>
        <p:nvSpPr>
          <p:cNvPr id="85" name="under-price">
            <a:extLst>
              <a:ext uri="{FF2B5EF4-FFF2-40B4-BE49-F238E27FC236}">
                <a16:creationId xmlns:a16="http://schemas.microsoft.com/office/drawing/2014/main" id="{6EAB49E0-30E0-A36A-2F80-04EA2B9AC99D}"/>
              </a:ext>
            </a:extLst>
          </p:cNvPr>
          <p:cNvSpPr txBox="1"/>
          <p:nvPr/>
        </p:nvSpPr>
        <p:spPr>
          <a:xfrm>
            <a:off x="-2254393" y="5988827"/>
            <a:ext cx="2459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【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日程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】</a:t>
            </a:r>
          </a:p>
          <a:p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1/20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（土）</a:t>
            </a:r>
          </a:p>
        </p:txBody>
      </p:sp>
      <p:sp>
        <p:nvSpPr>
          <p:cNvPr id="87" name="テキスト プレースホルダー 22">
            <a:extLst>
              <a:ext uri="{FF2B5EF4-FFF2-40B4-BE49-F238E27FC236}">
                <a16:creationId xmlns:a16="http://schemas.microsoft.com/office/drawing/2014/main" id="{9D8EB7C7-EBFB-E20C-5258-294B49DD5728}"/>
              </a:ext>
            </a:extLst>
          </p:cNvPr>
          <p:cNvSpPr txBox="1">
            <a:spLocks/>
          </p:cNvSpPr>
          <p:nvPr/>
        </p:nvSpPr>
        <p:spPr>
          <a:xfrm>
            <a:off x="-2545253" y="3623184"/>
            <a:ext cx="1536010" cy="877605"/>
          </a:xfrm>
          <a:prstGeom prst="rect">
            <a:avLst/>
          </a:prstGeom>
        </p:spPr>
        <p:txBody>
          <a:bodyPr tIns="324000" rtlCol="0">
            <a:normAutofit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ja-JP" altLang="en-US" sz="800" dirty="0">
                <a:latin typeface="+mn-ea"/>
              </a:rPr>
              <a:t>■最少催行人員</a:t>
            </a:r>
            <a:r>
              <a:rPr lang="en-US" altLang="ja-JP" sz="800" dirty="0">
                <a:latin typeface="+mn-ea"/>
              </a:rPr>
              <a:t>30</a:t>
            </a:r>
            <a:r>
              <a:rPr lang="ja-JP" altLang="en-US" sz="800" dirty="0">
                <a:latin typeface="+mn-ea"/>
              </a:rPr>
              <a:t>名様　　　　　　　　　　■昼食</a:t>
            </a:r>
            <a:r>
              <a:rPr lang="en-US" altLang="ja-JP" sz="800" dirty="0">
                <a:latin typeface="+mn-ea"/>
              </a:rPr>
              <a:t>1</a:t>
            </a:r>
            <a:r>
              <a:rPr lang="ja-JP" altLang="en-US" sz="800" dirty="0">
                <a:latin typeface="+mn-ea"/>
              </a:rPr>
              <a:t>回（おにぎり弁当）　　　　　　　　　　　　　■レンタルは別途料金</a:t>
            </a:r>
          </a:p>
          <a:p>
            <a:endParaRPr lang="ja-JP" altLang="en-US" sz="2200" dirty="0"/>
          </a:p>
        </p:txBody>
      </p:sp>
      <p:graphicFrame>
        <p:nvGraphicFramePr>
          <p:cNvPr id="88" name="表 87">
            <a:extLst>
              <a:ext uri="{FF2B5EF4-FFF2-40B4-BE49-F238E27FC236}">
                <a16:creationId xmlns:a16="http://schemas.microsoft.com/office/drawing/2014/main" id="{3A186781-BF3D-FA8F-126C-8906034B2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367121"/>
              </p:ext>
            </p:extLst>
          </p:nvPr>
        </p:nvGraphicFramePr>
        <p:xfrm>
          <a:off x="271610" y="7512863"/>
          <a:ext cx="3596570" cy="1005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8690">
                  <a:extLst>
                    <a:ext uri="{9D8B030D-6E8A-4147-A177-3AD203B41FA5}">
                      <a16:colId xmlns:a16="http://schemas.microsoft.com/office/drawing/2014/main" val="1704545678"/>
                    </a:ext>
                  </a:extLst>
                </a:gridCol>
                <a:gridCol w="3297880">
                  <a:extLst>
                    <a:ext uri="{9D8B030D-6E8A-4147-A177-3AD203B41FA5}">
                      <a16:colId xmlns:a16="http://schemas.microsoft.com/office/drawing/2014/main" val="3080746961"/>
                    </a:ext>
                  </a:extLst>
                </a:gridCol>
              </a:tblGrid>
              <a:tr h="6193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つくば観光車庫（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分発）・つくば駅発（</a:t>
                      </a:r>
                      <a:r>
                        <a:rPr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分発）・土浦駅（</a:t>
                      </a:r>
                      <a:r>
                        <a:rPr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分発）＝＝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よこすかポートマーケット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（自由昼食）＝＝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浦賀ドック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（現地ガイド付き）＝＝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千代ケ崎砲台跡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上り下りの徒歩移動があり歩きます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）＝＝各地帰着（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分～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kumimoji="1" lang="ja-JP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分頃）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8538"/>
                  </a:ext>
                </a:extLst>
              </a:tr>
            </a:tbl>
          </a:graphicData>
        </a:graphic>
      </p:graphicFrame>
      <p:graphicFrame>
        <p:nvGraphicFramePr>
          <p:cNvPr id="90" name="表 89">
            <a:extLst>
              <a:ext uri="{FF2B5EF4-FFF2-40B4-BE49-F238E27FC236}">
                <a16:creationId xmlns:a16="http://schemas.microsoft.com/office/drawing/2014/main" id="{A0194779-EA80-0693-4BBF-036E395E3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677645"/>
              </p:ext>
            </p:extLst>
          </p:nvPr>
        </p:nvGraphicFramePr>
        <p:xfrm>
          <a:off x="324167" y="9593361"/>
          <a:ext cx="3537850" cy="8153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3814">
                  <a:extLst>
                    <a:ext uri="{9D8B030D-6E8A-4147-A177-3AD203B41FA5}">
                      <a16:colId xmlns:a16="http://schemas.microsoft.com/office/drawing/2014/main" val="1704545678"/>
                    </a:ext>
                  </a:extLst>
                </a:gridCol>
                <a:gridCol w="3244036">
                  <a:extLst>
                    <a:ext uri="{9D8B030D-6E8A-4147-A177-3AD203B41FA5}">
                      <a16:colId xmlns:a16="http://schemas.microsoft.com/office/drawing/2014/main" val="3080746961"/>
                    </a:ext>
                  </a:extLst>
                </a:gridCol>
              </a:tblGrid>
              <a:tr h="6193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50" b="0" dirty="0">
                          <a:latin typeface="+mn-ea"/>
                        </a:rPr>
                        <a:t>つばさ観光車庫（</a:t>
                      </a:r>
                      <a:r>
                        <a:rPr lang="en-US" altLang="ja-JP" sz="950" b="0" dirty="0">
                          <a:latin typeface="+mn-ea"/>
                        </a:rPr>
                        <a:t>8</a:t>
                      </a:r>
                      <a:r>
                        <a:rPr lang="ja-JP" altLang="en-US" sz="950" b="0" dirty="0">
                          <a:latin typeface="+mn-ea"/>
                        </a:rPr>
                        <a:t>時</a:t>
                      </a:r>
                      <a:r>
                        <a:rPr lang="en-US" altLang="ja-JP" sz="950" b="0" dirty="0">
                          <a:latin typeface="+mn-ea"/>
                        </a:rPr>
                        <a:t>30</a:t>
                      </a:r>
                      <a:r>
                        <a:rPr lang="ja-JP" altLang="en-US" sz="950" b="0" dirty="0">
                          <a:latin typeface="+mn-ea"/>
                        </a:rPr>
                        <a:t>分発）・</a:t>
                      </a:r>
                      <a:r>
                        <a:rPr lang="en-US" altLang="ja-JP" sz="950" b="0" dirty="0">
                          <a:latin typeface="+mn-ea"/>
                        </a:rPr>
                        <a:t>TX</a:t>
                      </a:r>
                      <a:r>
                        <a:rPr lang="ja-JP" altLang="en-US" sz="950" b="0" dirty="0">
                          <a:latin typeface="+mn-ea"/>
                        </a:rPr>
                        <a:t>守谷駅（</a:t>
                      </a:r>
                      <a:r>
                        <a:rPr lang="en-US" altLang="ja-JP" sz="950" b="0" dirty="0">
                          <a:latin typeface="+mn-ea"/>
                        </a:rPr>
                        <a:t>9</a:t>
                      </a:r>
                      <a:r>
                        <a:rPr lang="ja-JP" altLang="en-US" sz="950" b="0" dirty="0">
                          <a:latin typeface="+mn-ea"/>
                        </a:rPr>
                        <a:t>時</a:t>
                      </a:r>
                      <a:r>
                        <a:rPr lang="en-US" altLang="ja-JP" sz="950" b="0" dirty="0">
                          <a:latin typeface="+mn-ea"/>
                        </a:rPr>
                        <a:t>25</a:t>
                      </a:r>
                      <a:r>
                        <a:rPr lang="ja-JP" altLang="en-US" sz="950" b="0" dirty="0">
                          <a:latin typeface="+mn-ea"/>
                        </a:rPr>
                        <a:t>分発）・</a:t>
                      </a:r>
                      <a:r>
                        <a:rPr lang="en-US" altLang="ja-JP" sz="950" b="0" dirty="0">
                          <a:latin typeface="+mn-ea"/>
                        </a:rPr>
                        <a:t>JR</a:t>
                      </a:r>
                      <a:r>
                        <a:rPr lang="ja-JP" altLang="en-US" sz="950" b="0" dirty="0">
                          <a:latin typeface="+mn-ea"/>
                        </a:rPr>
                        <a:t>取手駅（</a:t>
                      </a:r>
                      <a:r>
                        <a:rPr lang="en-US" altLang="ja-JP" sz="950" b="0" dirty="0">
                          <a:latin typeface="+mn-ea"/>
                        </a:rPr>
                        <a:t>9</a:t>
                      </a:r>
                      <a:r>
                        <a:rPr lang="ja-JP" altLang="en-US" sz="950" b="0" dirty="0">
                          <a:latin typeface="+mn-ea"/>
                        </a:rPr>
                        <a:t>時</a:t>
                      </a:r>
                      <a:r>
                        <a:rPr lang="en-US" altLang="ja-JP" sz="950" b="0" dirty="0">
                          <a:latin typeface="+mn-ea"/>
                        </a:rPr>
                        <a:t>50</a:t>
                      </a:r>
                      <a:r>
                        <a:rPr lang="ja-JP" altLang="en-US" sz="950" b="0" dirty="0">
                          <a:latin typeface="+mn-ea"/>
                        </a:rPr>
                        <a:t>分発）＝＝</a:t>
                      </a:r>
                      <a:r>
                        <a:rPr lang="ja-JP" altLang="en-US" sz="950" b="1" dirty="0">
                          <a:latin typeface="+mn-ea"/>
                        </a:rPr>
                        <a:t>キリンビール取手工場</a:t>
                      </a:r>
                      <a:r>
                        <a:rPr lang="ja-JP" altLang="en-US" sz="950" b="0" dirty="0">
                          <a:latin typeface="+mn-ea"/>
                        </a:rPr>
                        <a:t>（見学・試飲）＝＝</a:t>
                      </a:r>
                      <a:r>
                        <a:rPr lang="ja-JP" altLang="en-US" sz="950" b="1" dirty="0">
                          <a:latin typeface="+mn-ea"/>
                        </a:rPr>
                        <a:t>あみプレミアムアウトレット</a:t>
                      </a:r>
                      <a:r>
                        <a:rPr lang="ja-JP" altLang="en-US" sz="950" b="0" dirty="0">
                          <a:latin typeface="+mn-ea"/>
                        </a:rPr>
                        <a:t>（買物・自由昼食）＝＝</a:t>
                      </a:r>
                      <a:r>
                        <a:rPr lang="ja-JP" altLang="en-US" sz="950" b="1" dirty="0">
                          <a:latin typeface="+mn-ea"/>
                        </a:rPr>
                        <a:t>牛久大仏</a:t>
                      </a:r>
                      <a:r>
                        <a:rPr lang="ja-JP" altLang="en-US" sz="950" b="0" dirty="0">
                          <a:latin typeface="+mn-ea"/>
                        </a:rPr>
                        <a:t>（見学）＝＝</a:t>
                      </a:r>
                      <a:r>
                        <a:rPr lang="ja-JP" altLang="en-US" sz="950" b="1" dirty="0">
                          <a:latin typeface="+mn-ea"/>
                        </a:rPr>
                        <a:t>牛久シャトー</a:t>
                      </a:r>
                      <a:r>
                        <a:rPr lang="ja-JP" altLang="en-US" sz="950" b="0" dirty="0">
                          <a:latin typeface="+mn-ea"/>
                        </a:rPr>
                        <a:t>（見学）＝＝各地帰着（</a:t>
                      </a:r>
                      <a:r>
                        <a:rPr lang="en-US" altLang="ja-JP" sz="950" b="0" dirty="0">
                          <a:latin typeface="+mn-ea"/>
                        </a:rPr>
                        <a:t>16</a:t>
                      </a:r>
                      <a:r>
                        <a:rPr lang="ja-JP" altLang="en-US" sz="950" b="0" dirty="0">
                          <a:latin typeface="+mn-ea"/>
                        </a:rPr>
                        <a:t>時</a:t>
                      </a:r>
                      <a:r>
                        <a:rPr lang="en-US" altLang="ja-JP" sz="950" b="0" dirty="0">
                          <a:latin typeface="+mn-ea"/>
                        </a:rPr>
                        <a:t>30</a:t>
                      </a:r>
                      <a:r>
                        <a:rPr lang="ja-JP" altLang="en-US" sz="950" b="0" dirty="0">
                          <a:latin typeface="+mn-ea"/>
                        </a:rPr>
                        <a:t>分～</a:t>
                      </a:r>
                      <a:r>
                        <a:rPr lang="en-US" altLang="ja-JP" sz="950" b="0" dirty="0">
                          <a:latin typeface="+mn-ea"/>
                        </a:rPr>
                        <a:t>17</a:t>
                      </a:r>
                      <a:r>
                        <a:rPr lang="ja-JP" altLang="en-US" sz="950" b="0" dirty="0">
                          <a:latin typeface="+mn-ea"/>
                        </a:rPr>
                        <a:t>時</a:t>
                      </a:r>
                      <a:r>
                        <a:rPr lang="en-US" altLang="ja-JP" sz="950" b="0" dirty="0">
                          <a:latin typeface="+mn-ea"/>
                        </a:rPr>
                        <a:t>45</a:t>
                      </a:r>
                      <a:r>
                        <a:rPr lang="ja-JP" altLang="en-US" sz="950" b="0" dirty="0">
                          <a:latin typeface="+mn-ea"/>
                        </a:rPr>
                        <a:t>分頃）　</a:t>
                      </a:r>
                      <a:endParaRPr kumimoji="1" lang="ja-JP" altLang="en-US" sz="95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8538"/>
                  </a:ext>
                </a:extLst>
              </a:tr>
            </a:tbl>
          </a:graphicData>
        </a:graphic>
      </p:graphicFrame>
      <p:sp>
        <p:nvSpPr>
          <p:cNvPr id="94" name="under-price">
            <a:extLst>
              <a:ext uri="{FF2B5EF4-FFF2-40B4-BE49-F238E27FC236}">
                <a16:creationId xmlns:a16="http://schemas.microsoft.com/office/drawing/2014/main" id="{6B5E1C5A-DF08-4612-8DCF-B39EDC8BF4A7}"/>
              </a:ext>
            </a:extLst>
          </p:cNvPr>
          <p:cNvSpPr txBox="1"/>
          <p:nvPr/>
        </p:nvSpPr>
        <p:spPr>
          <a:xfrm>
            <a:off x="-2931984" y="8454630"/>
            <a:ext cx="24596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【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日程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】2/10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（土）・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2/19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（月）</a:t>
            </a:r>
          </a:p>
        </p:txBody>
      </p:sp>
      <p:sp>
        <p:nvSpPr>
          <p:cNvPr id="96" name="テキスト プレースホルダー 22">
            <a:extLst>
              <a:ext uri="{FF2B5EF4-FFF2-40B4-BE49-F238E27FC236}">
                <a16:creationId xmlns:a16="http://schemas.microsoft.com/office/drawing/2014/main" id="{D3D50C8E-6366-E53C-9210-4BF244D4354C}"/>
              </a:ext>
            </a:extLst>
          </p:cNvPr>
          <p:cNvSpPr txBox="1">
            <a:spLocks/>
          </p:cNvSpPr>
          <p:nvPr/>
        </p:nvSpPr>
        <p:spPr>
          <a:xfrm>
            <a:off x="205253" y="10118235"/>
            <a:ext cx="2064946" cy="516902"/>
          </a:xfrm>
          <a:prstGeom prst="rect">
            <a:avLst/>
          </a:prstGeom>
        </p:spPr>
        <p:txBody>
          <a:bodyPr tIns="324000" rtlCol="0">
            <a:normAutofit lnSpcReduction="10000"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ja-JP" altLang="en-US" sz="800" dirty="0">
                <a:latin typeface="+mn-ea"/>
              </a:rPr>
              <a:t>■最少催行人員　</a:t>
            </a:r>
            <a:r>
              <a:rPr lang="en-US" altLang="ja-JP" sz="800" dirty="0">
                <a:latin typeface="+mn-ea"/>
              </a:rPr>
              <a:t>20</a:t>
            </a:r>
            <a:r>
              <a:rPr lang="ja-JP" altLang="en-US" sz="800" dirty="0">
                <a:latin typeface="+mn-ea"/>
              </a:rPr>
              <a:t>名様　■昼食　なし　　　　</a:t>
            </a:r>
          </a:p>
          <a:p>
            <a:endParaRPr lang="ja-JP" altLang="en-US" sz="2200" dirty="0"/>
          </a:p>
        </p:txBody>
      </p:sp>
      <p:graphicFrame>
        <p:nvGraphicFramePr>
          <p:cNvPr id="99" name="表 98">
            <a:extLst>
              <a:ext uri="{FF2B5EF4-FFF2-40B4-BE49-F238E27FC236}">
                <a16:creationId xmlns:a16="http://schemas.microsoft.com/office/drawing/2014/main" id="{E5BE7EEA-1364-7D22-52B9-769ADCCBB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681079"/>
              </p:ext>
            </p:extLst>
          </p:nvPr>
        </p:nvGraphicFramePr>
        <p:xfrm>
          <a:off x="3978470" y="9555261"/>
          <a:ext cx="3576493" cy="853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2445">
                  <a:extLst>
                    <a:ext uri="{9D8B030D-6E8A-4147-A177-3AD203B41FA5}">
                      <a16:colId xmlns:a16="http://schemas.microsoft.com/office/drawing/2014/main" val="1704545678"/>
                    </a:ext>
                  </a:extLst>
                </a:gridCol>
                <a:gridCol w="3274048">
                  <a:extLst>
                    <a:ext uri="{9D8B030D-6E8A-4147-A177-3AD203B41FA5}">
                      <a16:colId xmlns:a16="http://schemas.microsoft.com/office/drawing/2014/main" val="3080746961"/>
                    </a:ext>
                  </a:extLst>
                </a:gridCol>
              </a:tblGrid>
              <a:tr h="6193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つばさ観光車庫（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時発）・土浦駅（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45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分発）・ひたち野うしく駅（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15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分発）・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JR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龍ヶ崎市駅（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40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分発）＝＝</a:t>
                      </a:r>
                      <a:r>
                        <a:rPr kumimoji="1" lang="ja-JP" altLang="en-US" sz="1000" b="1" dirty="0">
                          <a:latin typeface="+mn-ea"/>
                          <a:ea typeface="+mn-ea"/>
                        </a:rPr>
                        <a:t>いちご狩り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（園内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30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分食べ放題）＝＝</a:t>
                      </a:r>
                      <a:r>
                        <a:rPr kumimoji="1" lang="ja-JP" altLang="en-US" sz="1000" b="1" dirty="0">
                          <a:latin typeface="+mn-ea"/>
                          <a:ea typeface="+mn-ea"/>
                        </a:rPr>
                        <a:t>大原駅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＝＜いすみ鉄道に約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30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分乗車・自由席＞＝</a:t>
                      </a:r>
                      <a:r>
                        <a:rPr kumimoji="1" lang="ja-JP" altLang="en-US" sz="1000" b="1" dirty="0">
                          <a:latin typeface="+mn-ea"/>
                          <a:ea typeface="+mn-ea"/>
                        </a:rPr>
                        <a:t>大多喜駅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＝＝各地帰着（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17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分～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時</a:t>
                      </a:r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sz="1000" b="0" dirty="0">
                          <a:latin typeface="+mn-ea"/>
                          <a:ea typeface="+mn-ea"/>
                        </a:rPr>
                        <a:t>分）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8538"/>
                  </a:ext>
                </a:extLst>
              </a:tr>
            </a:tbl>
          </a:graphicData>
        </a:graphic>
      </p:graphicFrame>
      <p:sp>
        <p:nvSpPr>
          <p:cNvPr id="102" name="under-price">
            <a:extLst>
              <a:ext uri="{FF2B5EF4-FFF2-40B4-BE49-F238E27FC236}">
                <a16:creationId xmlns:a16="http://schemas.microsoft.com/office/drawing/2014/main" id="{5992BFC0-2EC5-3736-08C2-D5F787835550}"/>
              </a:ext>
            </a:extLst>
          </p:cNvPr>
          <p:cNvSpPr txBox="1"/>
          <p:nvPr/>
        </p:nvSpPr>
        <p:spPr>
          <a:xfrm>
            <a:off x="9443925" y="8013814"/>
            <a:ext cx="24059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【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日程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】2/25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（日）・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3/3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（日）</a:t>
            </a:r>
            <a:r>
              <a:rPr lang="en-US" altLang="ja-JP" sz="1050" b="1" dirty="0">
                <a:solidFill>
                  <a:srgbClr val="A35409"/>
                </a:solidFill>
                <a:latin typeface="+mn-ea"/>
              </a:rPr>
              <a:t>3/13</a:t>
            </a:r>
            <a:r>
              <a:rPr lang="ja-JP" altLang="en-US" sz="1050" b="1" dirty="0">
                <a:solidFill>
                  <a:srgbClr val="A35409"/>
                </a:solidFill>
                <a:latin typeface="+mn-ea"/>
              </a:rPr>
              <a:t>（水）</a:t>
            </a:r>
          </a:p>
        </p:txBody>
      </p:sp>
      <p:sp>
        <p:nvSpPr>
          <p:cNvPr id="104" name="テキスト プレースホルダー 22">
            <a:extLst>
              <a:ext uri="{FF2B5EF4-FFF2-40B4-BE49-F238E27FC236}">
                <a16:creationId xmlns:a16="http://schemas.microsoft.com/office/drawing/2014/main" id="{7FE28722-F824-8352-0D28-72C814C02483}"/>
              </a:ext>
            </a:extLst>
          </p:cNvPr>
          <p:cNvSpPr txBox="1">
            <a:spLocks/>
          </p:cNvSpPr>
          <p:nvPr/>
        </p:nvSpPr>
        <p:spPr>
          <a:xfrm>
            <a:off x="3911250" y="10106090"/>
            <a:ext cx="3223857" cy="877605"/>
          </a:xfrm>
          <a:prstGeom prst="rect">
            <a:avLst/>
          </a:prstGeom>
        </p:spPr>
        <p:txBody>
          <a:bodyPr tIns="324000" rtlCol="0">
            <a:normAutofit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ja-JP" altLang="en-US" sz="800" dirty="0">
                <a:latin typeface="+mn-ea"/>
              </a:rPr>
              <a:t>■最少催行人員　</a:t>
            </a:r>
            <a:r>
              <a:rPr lang="en-US" altLang="ja-JP" sz="800" dirty="0">
                <a:latin typeface="+mn-ea"/>
              </a:rPr>
              <a:t>25</a:t>
            </a:r>
            <a:r>
              <a:rPr lang="ja-JP" altLang="en-US" sz="800" dirty="0">
                <a:latin typeface="+mn-ea"/>
              </a:rPr>
              <a:t>名様　■昼食　あり　　　</a:t>
            </a:r>
          </a:p>
          <a:p>
            <a:endParaRPr lang="ja-JP" altLang="en-US" sz="2200" dirty="0"/>
          </a:p>
        </p:txBody>
      </p:sp>
      <p:sp>
        <p:nvSpPr>
          <p:cNvPr id="106" name="吹き出し: 円形 105">
            <a:extLst>
              <a:ext uri="{FF2B5EF4-FFF2-40B4-BE49-F238E27FC236}">
                <a16:creationId xmlns:a16="http://schemas.microsoft.com/office/drawing/2014/main" id="{168CA587-27FE-BF64-A636-F94A7831D2F0}"/>
              </a:ext>
            </a:extLst>
          </p:cNvPr>
          <p:cNvSpPr/>
          <p:nvPr/>
        </p:nvSpPr>
        <p:spPr>
          <a:xfrm>
            <a:off x="-5139867" y="1750115"/>
            <a:ext cx="888751" cy="560141"/>
          </a:xfrm>
          <a:prstGeom prst="wedgeEllipseCallout">
            <a:avLst>
              <a:gd name="adj1" fmla="val 53062"/>
              <a:gd name="adj2" fmla="val 3471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dirty="0">
                <a:solidFill>
                  <a:srgbClr val="0070C0"/>
                </a:solidFill>
              </a:rPr>
              <a:t>不明な点は下記までお問合せください</a:t>
            </a:r>
          </a:p>
        </p:txBody>
      </p:sp>
      <p:sp>
        <p:nvSpPr>
          <p:cNvPr id="3" name="price">
            <a:extLst>
              <a:ext uri="{FF2B5EF4-FFF2-40B4-BE49-F238E27FC236}">
                <a16:creationId xmlns:a16="http://schemas.microsoft.com/office/drawing/2014/main" id="{7EF66117-00CE-F5F9-DDA4-3A219E74F05B}"/>
              </a:ext>
            </a:extLst>
          </p:cNvPr>
          <p:cNvSpPr txBox="1"/>
          <p:nvPr/>
        </p:nvSpPr>
        <p:spPr>
          <a:xfrm>
            <a:off x="2925671" y="7261792"/>
            <a:ext cx="914033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7,700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5" name="price">
            <a:extLst>
              <a:ext uri="{FF2B5EF4-FFF2-40B4-BE49-F238E27FC236}">
                <a16:creationId xmlns:a16="http://schemas.microsoft.com/office/drawing/2014/main" id="{9A714684-2F3D-DD29-FB5F-988102ED0D5D}"/>
              </a:ext>
            </a:extLst>
          </p:cNvPr>
          <p:cNvSpPr txBox="1"/>
          <p:nvPr/>
        </p:nvSpPr>
        <p:spPr>
          <a:xfrm>
            <a:off x="2954147" y="9371874"/>
            <a:ext cx="914033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6,000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6" name="price">
            <a:extLst>
              <a:ext uri="{FF2B5EF4-FFF2-40B4-BE49-F238E27FC236}">
                <a16:creationId xmlns:a16="http://schemas.microsoft.com/office/drawing/2014/main" id="{537DA240-8EA9-DC6B-2205-953F46E69F06}"/>
              </a:ext>
            </a:extLst>
          </p:cNvPr>
          <p:cNvSpPr txBox="1"/>
          <p:nvPr/>
        </p:nvSpPr>
        <p:spPr>
          <a:xfrm>
            <a:off x="-3727245" y="6040130"/>
            <a:ext cx="1035861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36,500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7" name="price">
            <a:extLst>
              <a:ext uri="{FF2B5EF4-FFF2-40B4-BE49-F238E27FC236}">
                <a16:creationId xmlns:a16="http://schemas.microsoft.com/office/drawing/2014/main" id="{0FAC36E1-4C03-3D06-BE1D-51A1470E4FD2}"/>
              </a:ext>
            </a:extLst>
          </p:cNvPr>
          <p:cNvSpPr txBox="1"/>
          <p:nvPr/>
        </p:nvSpPr>
        <p:spPr>
          <a:xfrm>
            <a:off x="6465826" y="9254323"/>
            <a:ext cx="1035861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11,800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pic>
        <p:nvPicPr>
          <p:cNvPr id="29" name="Picture 6" descr="宝徳寺床もみじ">
            <a:extLst>
              <a:ext uri="{FF2B5EF4-FFF2-40B4-BE49-F238E27FC236}">
                <a16:creationId xmlns:a16="http://schemas.microsoft.com/office/drawing/2014/main" id="{78529405-AA21-56C9-9EBF-17EC5C91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32" y="157164"/>
            <a:ext cx="4218929" cy="246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under-price">
            <a:extLst>
              <a:ext uri="{FF2B5EF4-FFF2-40B4-BE49-F238E27FC236}">
                <a16:creationId xmlns:a16="http://schemas.microsoft.com/office/drawing/2014/main" id="{EDC50940-0215-9FD5-76F4-8EF72562D271}"/>
              </a:ext>
            </a:extLst>
          </p:cNvPr>
          <p:cNvSpPr txBox="1"/>
          <p:nvPr/>
        </p:nvSpPr>
        <p:spPr>
          <a:xfrm>
            <a:off x="4416799" y="2638160"/>
            <a:ext cx="24596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latin typeface="+mn-ea"/>
              </a:rPr>
              <a:t>【</a:t>
            </a:r>
            <a:r>
              <a:rPr lang="ja-JP" altLang="en-US" sz="1050" b="1" dirty="0">
                <a:latin typeface="+mn-ea"/>
              </a:rPr>
              <a:t>日程</a:t>
            </a:r>
            <a:r>
              <a:rPr lang="en-US" altLang="ja-JP" sz="1050" b="1" dirty="0">
                <a:latin typeface="+mn-ea"/>
              </a:rPr>
              <a:t>】4/20</a:t>
            </a:r>
            <a:r>
              <a:rPr lang="ja-JP" altLang="en-US" sz="1050" b="1" dirty="0">
                <a:latin typeface="+mn-ea"/>
              </a:rPr>
              <a:t>（土）・</a:t>
            </a:r>
            <a:r>
              <a:rPr lang="en-US" altLang="ja-JP" sz="1050" b="1" dirty="0">
                <a:latin typeface="+mn-ea"/>
              </a:rPr>
              <a:t>5/9</a:t>
            </a:r>
            <a:r>
              <a:rPr lang="ja-JP" altLang="en-US" sz="1050" b="1" dirty="0">
                <a:latin typeface="+mn-ea"/>
              </a:rPr>
              <a:t>（木）</a:t>
            </a:r>
          </a:p>
        </p:txBody>
      </p:sp>
      <p:sp>
        <p:nvSpPr>
          <p:cNvPr id="31" name="price">
            <a:extLst>
              <a:ext uri="{FF2B5EF4-FFF2-40B4-BE49-F238E27FC236}">
                <a16:creationId xmlns:a16="http://schemas.microsoft.com/office/drawing/2014/main" id="{0924A377-1EA4-234C-508B-148F6A2595EB}"/>
              </a:ext>
            </a:extLst>
          </p:cNvPr>
          <p:cNvSpPr txBox="1"/>
          <p:nvPr/>
        </p:nvSpPr>
        <p:spPr>
          <a:xfrm>
            <a:off x="6566837" y="2586816"/>
            <a:ext cx="914033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9,500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36" name="テキスト プレースホルダー 39">
            <a:extLst>
              <a:ext uri="{FF2B5EF4-FFF2-40B4-BE49-F238E27FC236}">
                <a16:creationId xmlns:a16="http://schemas.microsoft.com/office/drawing/2014/main" id="{2AD24FE1-D099-5C1D-8C50-62847D522E7C}"/>
              </a:ext>
            </a:extLst>
          </p:cNvPr>
          <p:cNvSpPr txBox="1">
            <a:spLocks/>
          </p:cNvSpPr>
          <p:nvPr/>
        </p:nvSpPr>
        <p:spPr>
          <a:xfrm>
            <a:off x="3217023" y="4041212"/>
            <a:ext cx="2410055" cy="524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Tx/>
              <a:buNone/>
              <a:defRPr kumimoji="1" sz="900" kern="1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Tx/>
              <a:buNone/>
              <a:defRPr kumimoji="1" sz="11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Tx/>
              <a:buNone/>
              <a:defRPr kumimoji="1" sz="11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3390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Tx/>
              <a:buNone/>
              <a:defRPr kumimoji="1" sz="11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Tx/>
              <a:buNone/>
              <a:defRPr kumimoji="1" sz="11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schemeClr val="tx1"/>
                </a:solidFill>
              </a:rPr>
              <a:t>■最少催行人員　</a:t>
            </a:r>
            <a:r>
              <a:rPr lang="en-US" altLang="ja-JP" dirty="0">
                <a:solidFill>
                  <a:schemeClr val="tx1"/>
                </a:solidFill>
              </a:rPr>
              <a:t>25</a:t>
            </a:r>
            <a:r>
              <a:rPr lang="ja-JP" altLang="en-US" dirty="0">
                <a:solidFill>
                  <a:schemeClr val="tx1"/>
                </a:solidFill>
              </a:rPr>
              <a:t>名　■昼食　あり　　　　　　　　　　　　　　　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sz="800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sz="1600" dirty="0"/>
          </a:p>
        </p:txBody>
      </p:sp>
      <p:sp>
        <p:nvSpPr>
          <p:cNvPr id="20" name="access - chi dan\"/>
          <p:cNvSpPr txBox="1"/>
          <p:nvPr/>
        </p:nvSpPr>
        <p:spPr>
          <a:xfrm>
            <a:off x="3933441" y="192311"/>
            <a:ext cx="306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新緑</a:t>
            </a:r>
            <a:r>
              <a:rPr lang="ja-JP" altLang="en-US" sz="8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の</a:t>
            </a:r>
            <a:r>
              <a:rPr lang="ja-JP" altLang="en-US" sz="12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宝徳寺</a:t>
            </a:r>
            <a:r>
              <a:rPr lang="en-US" altLang="ja-JP" sz="16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『</a:t>
            </a:r>
            <a:r>
              <a:rPr lang="ja-JP" altLang="en-US" sz="16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床もみじ</a:t>
            </a:r>
            <a:r>
              <a:rPr lang="en-US" altLang="ja-JP" sz="16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』</a:t>
            </a:r>
            <a:r>
              <a:rPr lang="ja-JP" altLang="en-US" sz="10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と　　　　</a:t>
            </a:r>
            <a:r>
              <a:rPr lang="ja-JP" altLang="en-US" sz="1600" b="1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ガトーフェスタハラダ工場見学</a:t>
            </a:r>
            <a:endParaRPr kumimoji="1" lang="ja-JP" altLang="en-US" b="1" dirty="0">
              <a:ln w="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</a:endParaRPr>
          </a:p>
        </p:txBody>
      </p:sp>
      <p:sp>
        <p:nvSpPr>
          <p:cNvPr id="54" name="円/楕円 75">
            <a:extLst>
              <a:ext uri="{FF2B5EF4-FFF2-40B4-BE49-F238E27FC236}">
                <a16:creationId xmlns:a16="http://schemas.microsoft.com/office/drawing/2014/main" id="{CA553934-AAB1-F911-41FB-6414FC3702FD}"/>
              </a:ext>
            </a:extLst>
          </p:cNvPr>
          <p:cNvSpPr/>
          <p:nvPr/>
        </p:nvSpPr>
        <p:spPr>
          <a:xfrm>
            <a:off x="3387133" y="279442"/>
            <a:ext cx="653400" cy="6239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ja-JP" altLang="en-US" sz="1200" b="1" dirty="0">
              <a:solidFill>
                <a:srgbClr val="4B2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円/楕円 75">
            <a:extLst>
              <a:ext uri="{FF2B5EF4-FFF2-40B4-BE49-F238E27FC236}">
                <a16:creationId xmlns:a16="http://schemas.microsoft.com/office/drawing/2014/main" id="{004E02E2-12C5-1542-6654-CAEA6FC2F22C}"/>
              </a:ext>
            </a:extLst>
          </p:cNvPr>
          <p:cNvSpPr/>
          <p:nvPr/>
        </p:nvSpPr>
        <p:spPr>
          <a:xfrm>
            <a:off x="3422948" y="312260"/>
            <a:ext cx="562689" cy="54302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ja-JP" altLang="en-US" sz="1200" b="1" dirty="0">
              <a:solidFill>
                <a:srgbClr val="4B2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A86FBB3-3B36-A8B0-A2FF-2E9233531E57}"/>
              </a:ext>
            </a:extLst>
          </p:cNvPr>
          <p:cNvSpPr txBox="1"/>
          <p:nvPr/>
        </p:nvSpPr>
        <p:spPr>
          <a:xfrm>
            <a:off x="2315544" y="328861"/>
            <a:ext cx="28258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床に映る</a:t>
            </a:r>
            <a:endParaRPr lang="en-US" altLang="ja-JP" sz="1000" b="1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b="1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別世界</a:t>
            </a:r>
            <a:endParaRPr lang="en-US" altLang="ja-JP" sz="1000" b="1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b="1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床もみじ</a:t>
            </a:r>
            <a:endParaRPr kumimoji="1" lang="ja-JP" altLang="en-US" sz="1000" b="1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AD4ECDB2-4340-7E88-C3D0-7CB431B304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1841" y="2069976"/>
            <a:ext cx="1536011" cy="901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2DCB52F9-1CCB-6FAD-4C30-50B734931A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041" y="4393609"/>
            <a:ext cx="1418021" cy="877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7A28F6C-6C32-5DF7-29D1-5E609540FBE2}"/>
              </a:ext>
            </a:extLst>
          </p:cNvPr>
          <p:cNvSpPr txBox="1"/>
          <p:nvPr/>
        </p:nvSpPr>
        <p:spPr>
          <a:xfrm>
            <a:off x="1970229" y="6161366"/>
            <a:ext cx="2012234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■最少催行人員　</a:t>
            </a:r>
            <a:r>
              <a:rPr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25</a:t>
            </a: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様　■昼食　あり　</a:t>
            </a: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b="1" dirty="0">
              <a:solidFill>
                <a:srgbClr val="531D25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メイリオ" panose="020B0604030504040204" pitchFamily="50" charset="-128"/>
            </a:endParaRPr>
          </a:p>
        </p:txBody>
      </p:sp>
      <p:sp>
        <p:nvSpPr>
          <p:cNvPr id="70" name="under-price">
            <a:extLst>
              <a:ext uri="{FF2B5EF4-FFF2-40B4-BE49-F238E27FC236}">
                <a16:creationId xmlns:a16="http://schemas.microsoft.com/office/drawing/2014/main" id="{B46DE878-4F53-1164-2687-AD76D903ECD9}"/>
              </a:ext>
            </a:extLst>
          </p:cNvPr>
          <p:cNvSpPr txBox="1"/>
          <p:nvPr/>
        </p:nvSpPr>
        <p:spPr>
          <a:xfrm>
            <a:off x="1780040" y="4740481"/>
            <a:ext cx="11412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050" b="1" dirty="0">
              <a:latin typeface="+mn-ea"/>
            </a:endParaRPr>
          </a:p>
          <a:p>
            <a:r>
              <a:rPr lang="en-US" altLang="ja-JP" sz="1050" b="1" dirty="0">
                <a:latin typeface="+mn-ea"/>
              </a:rPr>
              <a:t>3/28</a:t>
            </a:r>
            <a:r>
              <a:rPr lang="ja-JP" altLang="en-US" sz="1050" b="1" dirty="0">
                <a:latin typeface="+mn-ea"/>
              </a:rPr>
              <a:t>（木）</a:t>
            </a:r>
            <a:endParaRPr lang="en-US" altLang="ja-JP" sz="1050" b="1" dirty="0">
              <a:latin typeface="+mn-ea"/>
            </a:endParaRPr>
          </a:p>
          <a:p>
            <a:r>
              <a:rPr lang="en-US" altLang="ja-JP" sz="1050" b="1" dirty="0">
                <a:latin typeface="+mn-ea"/>
              </a:rPr>
              <a:t>4/11</a:t>
            </a:r>
            <a:r>
              <a:rPr lang="ja-JP" altLang="en-US" sz="1050" b="1" dirty="0">
                <a:latin typeface="+mn-ea"/>
              </a:rPr>
              <a:t>（木）</a:t>
            </a:r>
          </a:p>
        </p:txBody>
      </p:sp>
      <p:sp>
        <p:nvSpPr>
          <p:cNvPr id="71" name="name-food">
            <a:extLst>
              <a:ext uri="{FF2B5EF4-FFF2-40B4-BE49-F238E27FC236}">
                <a16:creationId xmlns:a16="http://schemas.microsoft.com/office/drawing/2014/main" id="{236701D2-DB67-81B8-CB95-377A5CFB83E5}"/>
              </a:ext>
            </a:extLst>
          </p:cNvPr>
          <p:cNvSpPr txBox="1"/>
          <p:nvPr/>
        </p:nvSpPr>
        <p:spPr>
          <a:xfrm>
            <a:off x="1806843" y="4354734"/>
            <a:ext cx="1537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700" b="1">
                <a:solidFill>
                  <a:srgbClr val="A35409"/>
                </a:solidFill>
              </a:defRPr>
            </a:lvl1pPr>
          </a:lstStyle>
          <a:p>
            <a:r>
              <a:rPr lang="ja-JP" altLang="en-US" sz="900" dirty="0">
                <a:latin typeface="+mn-ea"/>
              </a:rPr>
              <a:t>コース番号：</a:t>
            </a:r>
            <a:r>
              <a:rPr lang="en-US" altLang="ja-JP" sz="900" dirty="0">
                <a:latin typeface="+mn-ea"/>
              </a:rPr>
              <a:t>1402</a:t>
            </a:r>
            <a:r>
              <a:rPr lang="ja-JP" altLang="en-US" sz="900" dirty="0">
                <a:latin typeface="+mn-ea"/>
              </a:rPr>
              <a:t>　千葉</a:t>
            </a:r>
          </a:p>
        </p:txBody>
      </p:sp>
      <p:sp>
        <p:nvSpPr>
          <p:cNvPr id="73" name="access - chi dan\">
            <a:extLst>
              <a:ext uri="{FF2B5EF4-FFF2-40B4-BE49-F238E27FC236}">
                <a16:creationId xmlns:a16="http://schemas.microsoft.com/office/drawing/2014/main" id="{CD08EF78-239E-A754-37CE-5D778FD4063C}"/>
              </a:ext>
            </a:extLst>
          </p:cNvPr>
          <p:cNvSpPr txBox="1"/>
          <p:nvPr/>
        </p:nvSpPr>
        <p:spPr>
          <a:xfrm>
            <a:off x="1481964" y="6701759"/>
            <a:ext cx="23920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浦賀ドック見学と　　　　</a:t>
            </a:r>
            <a:r>
              <a:rPr lang="ja-JP" altLang="en-US" sz="11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よこすか</a:t>
            </a:r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ポートマーケット</a:t>
            </a:r>
            <a:endParaRPr kumimoji="1" lang="ja-JP" altLang="en-US" sz="16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A77D3442-F270-A28E-91A5-9CCAABD2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9" y="6522856"/>
            <a:ext cx="1455925" cy="956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name-food">
            <a:extLst>
              <a:ext uri="{FF2B5EF4-FFF2-40B4-BE49-F238E27FC236}">
                <a16:creationId xmlns:a16="http://schemas.microsoft.com/office/drawing/2014/main" id="{D79CBCE2-2D8E-87FD-18FB-4C40C5770D93}"/>
              </a:ext>
            </a:extLst>
          </p:cNvPr>
          <p:cNvSpPr txBox="1"/>
          <p:nvPr/>
        </p:nvSpPr>
        <p:spPr>
          <a:xfrm>
            <a:off x="1750384" y="6512535"/>
            <a:ext cx="16530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700" b="1">
                <a:solidFill>
                  <a:srgbClr val="A35409"/>
                </a:solidFill>
              </a:defRPr>
            </a:lvl1pPr>
          </a:lstStyle>
          <a:p>
            <a:r>
              <a:rPr lang="ja-JP" altLang="en-US" sz="900" dirty="0">
                <a:latin typeface="+mn-ea"/>
              </a:rPr>
              <a:t>コース番号：</a:t>
            </a:r>
            <a:r>
              <a:rPr lang="en-US" altLang="ja-JP" sz="900" dirty="0">
                <a:latin typeface="+mn-ea"/>
              </a:rPr>
              <a:t>1601</a:t>
            </a:r>
            <a:r>
              <a:rPr lang="ja-JP" altLang="en-US" sz="900" dirty="0">
                <a:latin typeface="+mn-ea"/>
              </a:rPr>
              <a:t>　神奈川</a:t>
            </a:r>
          </a:p>
        </p:txBody>
      </p:sp>
      <p:sp>
        <p:nvSpPr>
          <p:cNvPr id="82" name="under-price">
            <a:extLst>
              <a:ext uri="{FF2B5EF4-FFF2-40B4-BE49-F238E27FC236}">
                <a16:creationId xmlns:a16="http://schemas.microsoft.com/office/drawing/2014/main" id="{5B087A7C-420B-D260-A9C8-690A117B5457}"/>
              </a:ext>
            </a:extLst>
          </p:cNvPr>
          <p:cNvSpPr txBox="1"/>
          <p:nvPr/>
        </p:nvSpPr>
        <p:spPr>
          <a:xfrm>
            <a:off x="1668825" y="7120062"/>
            <a:ext cx="17230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 dirty="0">
                <a:latin typeface="+mn-ea"/>
              </a:rPr>
              <a:t>3/31</a:t>
            </a:r>
            <a:r>
              <a:rPr lang="ja-JP" altLang="en-US" sz="1000" b="1" dirty="0">
                <a:latin typeface="+mn-ea"/>
              </a:rPr>
              <a:t>（日）・</a:t>
            </a:r>
            <a:r>
              <a:rPr lang="en-US" altLang="ja-JP" sz="1000" b="1" dirty="0">
                <a:latin typeface="+mn-ea"/>
              </a:rPr>
              <a:t>4/14</a:t>
            </a:r>
            <a:r>
              <a:rPr lang="ja-JP" altLang="en-US" sz="1000" b="1" dirty="0">
                <a:latin typeface="+mn-ea"/>
              </a:rPr>
              <a:t>（日）・</a:t>
            </a:r>
            <a:r>
              <a:rPr lang="en-US" altLang="ja-JP" sz="1000" b="1" dirty="0">
                <a:latin typeface="+mn-ea"/>
              </a:rPr>
              <a:t>5/11</a:t>
            </a:r>
            <a:r>
              <a:rPr lang="ja-JP" altLang="en-US" sz="1000" b="1" dirty="0">
                <a:latin typeface="+mn-ea"/>
              </a:rPr>
              <a:t>（土）</a:t>
            </a:r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D774361C-7587-A3A3-E20C-04D1A3EB8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0" y="8636229"/>
            <a:ext cx="1427077" cy="925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access - chi dan\">
            <a:extLst>
              <a:ext uri="{FF2B5EF4-FFF2-40B4-BE49-F238E27FC236}">
                <a16:creationId xmlns:a16="http://schemas.microsoft.com/office/drawing/2014/main" id="{CEB49794-5729-08FB-D595-418A35453945}"/>
              </a:ext>
            </a:extLst>
          </p:cNvPr>
          <p:cNvSpPr txBox="1"/>
          <p:nvPr/>
        </p:nvSpPr>
        <p:spPr>
          <a:xfrm>
            <a:off x="1447676" y="8722072"/>
            <a:ext cx="239202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県南をめぐる！</a:t>
            </a:r>
            <a:endParaRPr lang="en-US" altLang="ja-JP" sz="14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  <a:p>
            <a:pPr algn="r"/>
            <a:r>
              <a:rPr lang="ja-JP" altLang="en-US" sz="10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牛久大仏・牛久シャトー・</a:t>
            </a:r>
            <a:endParaRPr lang="en-US" altLang="ja-JP" sz="10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  <a:p>
            <a:pPr algn="r"/>
            <a:r>
              <a:rPr lang="ja-JP" altLang="en-US" sz="10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キリンビール</a:t>
            </a:r>
            <a:endParaRPr lang="en-US" altLang="ja-JP" sz="10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</p:txBody>
      </p:sp>
      <p:sp>
        <p:nvSpPr>
          <p:cNvPr id="101" name="name-food">
            <a:extLst>
              <a:ext uri="{FF2B5EF4-FFF2-40B4-BE49-F238E27FC236}">
                <a16:creationId xmlns:a16="http://schemas.microsoft.com/office/drawing/2014/main" id="{5C68C2C0-1F26-32C8-03EF-19B8311E72DE}"/>
              </a:ext>
            </a:extLst>
          </p:cNvPr>
          <p:cNvSpPr txBox="1"/>
          <p:nvPr/>
        </p:nvSpPr>
        <p:spPr>
          <a:xfrm>
            <a:off x="1722274" y="8580289"/>
            <a:ext cx="1537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700" b="1">
                <a:solidFill>
                  <a:srgbClr val="A35409"/>
                </a:solidFill>
              </a:defRPr>
            </a:lvl1pPr>
          </a:lstStyle>
          <a:p>
            <a:r>
              <a:rPr lang="ja-JP" altLang="en-US" sz="900" dirty="0">
                <a:latin typeface="+mn-ea"/>
              </a:rPr>
              <a:t>コース番号：</a:t>
            </a:r>
            <a:r>
              <a:rPr lang="en-US" altLang="ja-JP" sz="900" dirty="0">
                <a:latin typeface="+mn-ea"/>
              </a:rPr>
              <a:t>1103</a:t>
            </a:r>
            <a:r>
              <a:rPr lang="ja-JP" altLang="en-US" sz="900" dirty="0">
                <a:latin typeface="+mn-ea"/>
              </a:rPr>
              <a:t>　茨城</a:t>
            </a:r>
          </a:p>
        </p:txBody>
      </p:sp>
      <p:sp>
        <p:nvSpPr>
          <p:cNvPr id="107" name="under-price">
            <a:extLst>
              <a:ext uri="{FF2B5EF4-FFF2-40B4-BE49-F238E27FC236}">
                <a16:creationId xmlns:a16="http://schemas.microsoft.com/office/drawing/2014/main" id="{E53384EC-3589-D218-3211-B3DC0A27DB16}"/>
              </a:ext>
            </a:extLst>
          </p:cNvPr>
          <p:cNvSpPr txBox="1"/>
          <p:nvPr/>
        </p:nvSpPr>
        <p:spPr>
          <a:xfrm>
            <a:off x="1776645" y="9098523"/>
            <a:ext cx="1985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 dirty="0">
                <a:latin typeface="+mn-ea"/>
              </a:rPr>
              <a:t>3/20</a:t>
            </a:r>
            <a:r>
              <a:rPr lang="ja-JP" altLang="en-US" sz="1000" b="1" dirty="0">
                <a:latin typeface="+mn-ea"/>
              </a:rPr>
              <a:t>（水）</a:t>
            </a:r>
            <a:endParaRPr lang="en-US" altLang="ja-JP" sz="1000" b="1" dirty="0">
              <a:latin typeface="+mn-ea"/>
            </a:endParaRPr>
          </a:p>
          <a:p>
            <a:r>
              <a:rPr lang="en-US" altLang="ja-JP" sz="1000" b="1" dirty="0">
                <a:latin typeface="+mn-ea"/>
              </a:rPr>
              <a:t>4/21</a:t>
            </a:r>
            <a:r>
              <a:rPr lang="ja-JP" altLang="en-US" sz="1000" b="1" dirty="0">
                <a:latin typeface="+mn-ea"/>
              </a:rPr>
              <a:t>（日）</a:t>
            </a:r>
            <a:endParaRPr lang="en-US" altLang="ja-JP" sz="1000" b="1" dirty="0">
              <a:latin typeface="+mn-ea"/>
            </a:endParaRPr>
          </a:p>
          <a:p>
            <a:r>
              <a:rPr lang="en-US" altLang="ja-JP" sz="1000" b="1" dirty="0">
                <a:latin typeface="+mn-ea"/>
              </a:rPr>
              <a:t>5/18</a:t>
            </a:r>
            <a:r>
              <a:rPr lang="ja-JP" altLang="en-US" sz="1000" b="1" dirty="0">
                <a:latin typeface="+mn-ea"/>
              </a:rPr>
              <a:t>（土）</a:t>
            </a:r>
          </a:p>
        </p:txBody>
      </p:sp>
      <p:pic>
        <p:nvPicPr>
          <p:cNvPr id="108" name="bg-food" descr="C:\Users\datacheck.M100\Desktop\PPT\thu-vien\bg-food.png">
            <a:extLst>
              <a:ext uri="{FF2B5EF4-FFF2-40B4-BE49-F238E27FC236}">
                <a16:creationId xmlns:a16="http://schemas.microsoft.com/office/drawing/2014/main" id="{17776EFF-798A-610F-29F0-8CFC1C923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88" y="6459183"/>
            <a:ext cx="3721445" cy="21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bg-food" descr="C:\Users\datacheck.M100\Desktop\PPT\thu-vien\bg-food.png">
            <a:extLst>
              <a:ext uri="{FF2B5EF4-FFF2-40B4-BE49-F238E27FC236}">
                <a16:creationId xmlns:a16="http://schemas.microsoft.com/office/drawing/2014/main" id="{60F41E72-F155-34E2-A1F6-EFB9EDF6D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93" y="4370906"/>
            <a:ext cx="3721445" cy="20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access - chi dan\">
            <a:extLst>
              <a:ext uri="{FF2B5EF4-FFF2-40B4-BE49-F238E27FC236}">
                <a16:creationId xmlns:a16="http://schemas.microsoft.com/office/drawing/2014/main" id="{9E48A362-DCE6-7E7D-8933-37F7E74EC88C}"/>
              </a:ext>
            </a:extLst>
          </p:cNvPr>
          <p:cNvSpPr txBox="1"/>
          <p:nvPr/>
        </p:nvSpPr>
        <p:spPr>
          <a:xfrm>
            <a:off x="5463143" y="4512667"/>
            <a:ext cx="21273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春色</a:t>
            </a:r>
            <a:r>
              <a:rPr lang="ja-JP" altLang="en-US" sz="10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の</a:t>
            </a:r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真壁ひな祭り・</a:t>
            </a:r>
            <a:endParaRPr lang="en-US" altLang="ja-JP" sz="14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  <a:p>
            <a:pPr algn="r"/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筑波梅林・いちご狩り</a:t>
            </a:r>
            <a:endParaRPr kumimoji="1" lang="ja-JP" altLang="en-US" sz="16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</p:txBody>
      </p:sp>
      <p:pic>
        <p:nvPicPr>
          <p:cNvPr id="1026" name="Picture 2" descr="真壁のひなまつりの写真素材 [108035866] - イメージマート">
            <a:extLst>
              <a:ext uri="{FF2B5EF4-FFF2-40B4-BE49-F238E27FC236}">
                <a16:creationId xmlns:a16="http://schemas.microsoft.com/office/drawing/2014/main" id="{B8A90A51-7733-E2A5-2DCD-0433E3B2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23" y="4422516"/>
            <a:ext cx="1443409" cy="865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name-food">
            <a:extLst>
              <a:ext uri="{FF2B5EF4-FFF2-40B4-BE49-F238E27FC236}">
                <a16:creationId xmlns:a16="http://schemas.microsoft.com/office/drawing/2014/main" id="{42FC206B-F4E6-E4EC-8A4B-E952688EA596}"/>
              </a:ext>
            </a:extLst>
          </p:cNvPr>
          <p:cNvSpPr txBox="1"/>
          <p:nvPr/>
        </p:nvSpPr>
        <p:spPr>
          <a:xfrm>
            <a:off x="5474989" y="4388094"/>
            <a:ext cx="1537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700" b="1">
                <a:solidFill>
                  <a:srgbClr val="A35409"/>
                </a:solidFill>
              </a:defRPr>
            </a:lvl1pPr>
          </a:lstStyle>
          <a:p>
            <a:r>
              <a:rPr lang="ja-JP" altLang="en-US" sz="900" dirty="0">
                <a:latin typeface="+mn-ea"/>
              </a:rPr>
              <a:t>コース番号：</a:t>
            </a:r>
            <a:r>
              <a:rPr lang="en-US" altLang="ja-JP" sz="900" dirty="0">
                <a:latin typeface="+mn-ea"/>
              </a:rPr>
              <a:t>1105</a:t>
            </a:r>
            <a:r>
              <a:rPr lang="ja-JP" altLang="en-US" sz="900" dirty="0">
                <a:latin typeface="+mn-ea"/>
              </a:rPr>
              <a:t>　茨城</a:t>
            </a:r>
          </a:p>
        </p:txBody>
      </p:sp>
      <p:graphicFrame>
        <p:nvGraphicFramePr>
          <p:cNvPr id="113" name="表 112">
            <a:extLst>
              <a:ext uri="{FF2B5EF4-FFF2-40B4-BE49-F238E27FC236}">
                <a16:creationId xmlns:a16="http://schemas.microsoft.com/office/drawing/2014/main" id="{B1E80A90-E4A3-0996-D28B-D7083BF77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70110"/>
              </p:ext>
            </p:extLst>
          </p:nvPr>
        </p:nvGraphicFramePr>
        <p:xfrm>
          <a:off x="4003702" y="5346480"/>
          <a:ext cx="3613627" cy="853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1021">
                  <a:extLst>
                    <a:ext uri="{9D8B030D-6E8A-4147-A177-3AD203B41FA5}">
                      <a16:colId xmlns:a16="http://schemas.microsoft.com/office/drawing/2014/main" val="1704545678"/>
                    </a:ext>
                  </a:extLst>
                </a:gridCol>
                <a:gridCol w="3232606">
                  <a:extLst>
                    <a:ext uri="{9D8B030D-6E8A-4147-A177-3AD203B41FA5}">
                      <a16:colId xmlns:a16="http://schemas.microsoft.com/office/drawing/2014/main" val="3080746961"/>
                    </a:ext>
                  </a:extLst>
                </a:gridCol>
              </a:tblGrid>
              <a:tr h="4607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つばさ観光車庫（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8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時発）・つくば駅（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8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時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20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分発）・土浦駅（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8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時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50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分発）＝＝</a:t>
                      </a:r>
                      <a:r>
                        <a:rPr kumimoji="1" lang="ja-JP" altLang="en-US" sz="10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いちご狩り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（園内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40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分食べ放題）＝＝</a:t>
                      </a:r>
                      <a:r>
                        <a:rPr kumimoji="1" lang="ja-JP" altLang="en-US" sz="10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真壁ひな祭り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（自由見学・自由昼食）＝＝</a:t>
                      </a:r>
                      <a:r>
                        <a:rPr kumimoji="1" lang="ja-JP" altLang="en-US" sz="10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筑波山梅林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（自由見学）＝＝各地帰着（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16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時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20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分～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17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時</a:t>
                      </a:r>
                      <a:r>
                        <a:rPr kumimoji="1" lang="en-US" altLang="ja-JP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0</a:t>
                      </a:r>
                      <a:r>
                        <a:rPr kumimoji="1" lang="ja-JP" altLang="en-US" sz="1000" b="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分頃）</a:t>
                      </a:r>
                      <a:endParaRPr kumimoji="1" lang="ja-JP" altLang="en-US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8538"/>
                  </a:ext>
                </a:extLst>
              </a:tr>
            </a:tbl>
          </a:graphicData>
        </a:graphic>
      </p:graphicFrame>
      <p:sp>
        <p:nvSpPr>
          <p:cNvPr id="114" name="テキスト プレースホルダー 22">
            <a:extLst>
              <a:ext uri="{FF2B5EF4-FFF2-40B4-BE49-F238E27FC236}">
                <a16:creationId xmlns:a16="http://schemas.microsoft.com/office/drawing/2014/main" id="{585BF57A-EA74-EF5C-0D21-B9F1F974DBF3}"/>
              </a:ext>
            </a:extLst>
          </p:cNvPr>
          <p:cNvSpPr txBox="1">
            <a:spLocks/>
          </p:cNvSpPr>
          <p:nvPr/>
        </p:nvSpPr>
        <p:spPr>
          <a:xfrm>
            <a:off x="4047182" y="5894525"/>
            <a:ext cx="2973421" cy="877605"/>
          </a:xfrm>
          <a:prstGeom prst="rect">
            <a:avLst/>
          </a:prstGeom>
        </p:spPr>
        <p:txBody>
          <a:bodyPr tIns="324000" rtlCol="0">
            <a:normAutofit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ja-JP" altLang="en-US" sz="800" dirty="0">
                <a:latin typeface="+mn-ea"/>
              </a:rPr>
              <a:t>■最少催行人員　</a:t>
            </a:r>
            <a:r>
              <a:rPr lang="en-US" altLang="ja-JP" sz="800" dirty="0">
                <a:latin typeface="+mn-ea"/>
              </a:rPr>
              <a:t>25</a:t>
            </a:r>
            <a:r>
              <a:rPr lang="ja-JP" altLang="en-US" sz="800" dirty="0">
                <a:latin typeface="+mn-ea"/>
              </a:rPr>
              <a:t>名様　■昼食　なし　　　　　　　　　　　　　</a:t>
            </a:r>
          </a:p>
          <a:p>
            <a:endParaRPr lang="ja-JP" altLang="en-US" sz="2200" dirty="0"/>
          </a:p>
        </p:txBody>
      </p:sp>
      <p:sp>
        <p:nvSpPr>
          <p:cNvPr id="115" name="under-price">
            <a:extLst>
              <a:ext uri="{FF2B5EF4-FFF2-40B4-BE49-F238E27FC236}">
                <a16:creationId xmlns:a16="http://schemas.microsoft.com/office/drawing/2014/main" id="{177574D0-E4A1-BACE-3CC2-6BBB5E7031BA}"/>
              </a:ext>
            </a:extLst>
          </p:cNvPr>
          <p:cNvSpPr txBox="1"/>
          <p:nvPr/>
        </p:nvSpPr>
        <p:spPr>
          <a:xfrm>
            <a:off x="5671427" y="4767046"/>
            <a:ext cx="11412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050" b="1" dirty="0">
              <a:latin typeface="+mn-ea"/>
            </a:endParaRPr>
          </a:p>
          <a:p>
            <a:r>
              <a:rPr lang="en-US" altLang="ja-JP" sz="1050" b="1" dirty="0">
                <a:latin typeface="+mn-ea"/>
              </a:rPr>
              <a:t>2/22</a:t>
            </a:r>
            <a:r>
              <a:rPr lang="ja-JP" altLang="en-US" sz="1050" b="1" dirty="0">
                <a:latin typeface="+mn-ea"/>
              </a:rPr>
              <a:t>（木）</a:t>
            </a:r>
            <a:endParaRPr lang="en-US" altLang="ja-JP" sz="1050" b="1" dirty="0">
              <a:latin typeface="+mn-ea"/>
            </a:endParaRPr>
          </a:p>
          <a:p>
            <a:r>
              <a:rPr lang="en-US" altLang="ja-JP" sz="1050" b="1" dirty="0">
                <a:latin typeface="+mn-ea"/>
              </a:rPr>
              <a:t>3/1</a:t>
            </a:r>
            <a:r>
              <a:rPr lang="ja-JP" altLang="en-US" sz="1050" b="1" dirty="0">
                <a:latin typeface="+mn-ea"/>
              </a:rPr>
              <a:t>（金）</a:t>
            </a:r>
          </a:p>
        </p:txBody>
      </p:sp>
      <p:sp>
        <p:nvSpPr>
          <p:cNvPr id="116" name="price">
            <a:extLst>
              <a:ext uri="{FF2B5EF4-FFF2-40B4-BE49-F238E27FC236}">
                <a16:creationId xmlns:a16="http://schemas.microsoft.com/office/drawing/2014/main" id="{4C03857F-8D9D-CDCA-9724-E4E549CE1421}"/>
              </a:ext>
            </a:extLst>
          </p:cNvPr>
          <p:cNvSpPr txBox="1"/>
          <p:nvPr/>
        </p:nvSpPr>
        <p:spPr>
          <a:xfrm>
            <a:off x="6636350" y="5035406"/>
            <a:ext cx="914033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7,300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pic>
        <p:nvPicPr>
          <p:cNvPr id="117" name="図 116" descr="図形, アイコン&#10;&#10;自動的に生成された説明">
            <a:extLst>
              <a:ext uri="{FF2B5EF4-FFF2-40B4-BE49-F238E27FC236}">
                <a16:creationId xmlns:a16="http://schemas.microsoft.com/office/drawing/2014/main" id="{DF311F78-45C2-9821-36FC-F7F325A08E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41" y="654293"/>
            <a:ext cx="1233718" cy="862739"/>
          </a:xfrm>
          <a:prstGeom prst="rect">
            <a:avLst/>
          </a:prstGeom>
        </p:spPr>
      </p:pic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213C0503-9984-30CD-8634-87FE43CC51D5}"/>
              </a:ext>
            </a:extLst>
          </p:cNvPr>
          <p:cNvSpPr txBox="1"/>
          <p:nvPr/>
        </p:nvSpPr>
        <p:spPr>
          <a:xfrm>
            <a:off x="6368777" y="730251"/>
            <a:ext cx="127178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800" b="0" i="0" dirty="0">
                <a:effectLst/>
                <a:latin typeface="+mn-ea"/>
              </a:rPr>
              <a:t>床もみじ：四季</a:t>
            </a:r>
            <a:endParaRPr lang="en-US" altLang="ja-JP" sz="800" b="0" i="0" dirty="0"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800" b="0" i="0" dirty="0">
                <a:effectLst/>
                <a:latin typeface="+mn-ea"/>
              </a:rPr>
              <a:t>折々の景色が床に映り込む幻想的な現象</a:t>
            </a:r>
            <a:endParaRPr lang="en-US" altLang="ja-JP" sz="800" b="0" i="0" dirty="0">
              <a:effectLst/>
              <a:latin typeface="+mn-ea"/>
            </a:endParaRPr>
          </a:p>
        </p:txBody>
      </p:sp>
      <p:sp>
        <p:nvSpPr>
          <p:cNvPr id="120" name="access - chi dan\">
            <a:extLst>
              <a:ext uri="{FF2B5EF4-FFF2-40B4-BE49-F238E27FC236}">
                <a16:creationId xmlns:a16="http://schemas.microsoft.com/office/drawing/2014/main" id="{48161015-9528-90B8-DDA0-EAF3256BAA06}"/>
              </a:ext>
            </a:extLst>
          </p:cNvPr>
          <p:cNvSpPr txBox="1"/>
          <p:nvPr/>
        </p:nvSpPr>
        <p:spPr>
          <a:xfrm>
            <a:off x="5509932" y="6638391"/>
            <a:ext cx="19913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鹿島港ぐるり！　　　鹿島神宮といちご狩り</a:t>
            </a:r>
            <a:endParaRPr kumimoji="1" lang="ja-JP" altLang="en-US" sz="16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</p:txBody>
      </p:sp>
      <p:pic>
        <p:nvPicPr>
          <p:cNvPr id="121" name="Picture 16" descr="鹿島港内一周見学船ユーリカ号">
            <a:extLst>
              <a:ext uri="{FF2B5EF4-FFF2-40B4-BE49-F238E27FC236}">
                <a16:creationId xmlns:a16="http://schemas.microsoft.com/office/drawing/2014/main" id="{E5084947-3B5A-9837-E888-51161854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82" y="6528892"/>
            <a:ext cx="1460178" cy="96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name-food">
            <a:extLst>
              <a:ext uri="{FF2B5EF4-FFF2-40B4-BE49-F238E27FC236}">
                <a16:creationId xmlns:a16="http://schemas.microsoft.com/office/drawing/2014/main" id="{02985708-66A1-F19D-CB2B-004ABF3F1FF1}"/>
              </a:ext>
            </a:extLst>
          </p:cNvPr>
          <p:cNvSpPr txBox="1"/>
          <p:nvPr/>
        </p:nvSpPr>
        <p:spPr>
          <a:xfrm>
            <a:off x="5478385" y="6492619"/>
            <a:ext cx="1537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700" b="1">
                <a:solidFill>
                  <a:srgbClr val="A35409"/>
                </a:solidFill>
              </a:defRPr>
            </a:lvl1pPr>
          </a:lstStyle>
          <a:p>
            <a:r>
              <a:rPr lang="ja-JP" altLang="en-US" sz="900" dirty="0">
                <a:latin typeface="+mn-ea"/>
              </a:rPr>
              <a:t>コース番号：</a:t>
            </a:r>
            <a:r>
              <a:rPr lang="en-US" altLang="ja-JP" sz="900" dirty="0">
                <a:latin typeface="+mn-ea"/>
              </a:rPr>
              <a:t>1104</a:t>
            </a:r>
            <a:r>
              <a:rPr lang="ja-JP" altLang="en-US" sz="900" dirty="0">
                <a:latin typeface="+mn-ea"/>
              </a:rPr>
              <a:t>　茨城</a:t>
            </a:r>
          </a:p>
        </p:txBody>
      </p:sp>
      <p:sp>
        <p:nvSpPr>
          <p:cNvPr id="123" name="under-price">
            <a:extLst>
              <a:ext uri="{FF2B5EF4-FFF2-40B4-BE49-F238E27FC236}">
                <a16:creationId xmlns:a16="http://schemas.microsoft.com/office/drawing/2014/main" id="{B64F6A49-84A6-5017-6106-3C17C0AB0831}"/>
              </a:ext>
            </a:extLst>
          </p:cNvPr>
          <p:cNvSpPr txBox="1"/>
          <p:nvPr/>
        </p:nvSpPr>
        <p:spPr>
          <a:xfrm>
            <a:off x="5577546" y="6951271"/>
            <a:ext cx="11412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050" b="1" dirty="0">
              <a:latin typeface="+mn-ea"/>
            </a:endParaRPr>
          </a:p>
          <a:p>
            <a:r>
              <a:rPr lang="en-US" altLang="ja-JP" sz="1050" b="1" dirty="0">
                <a:latin typeface="+mn-ea"/>
              </a:rPr>
              <a:t>3/21</a:t>
            </a:r>
            <a:r>
              <a:rPr lang="ja-JP" altLang="en-US" sz="1050" b="1" dirty="0">
                <a:latin typeface="+mn-ea"/>
              </a:rPr>
              <a:t>（木）</a:t>
            </a:r>
            <a:endParaRPr lang="en-US" altLang="ja-JP" sz="1050" b="1" dirty="0">
              <a:latin typeface="+mn-ea"/>
            </a:endParaRPr>
          </a:p>
          <a:p>
            <a:r>
              <a:rPr lang="en-US" altLang="ja-JP" sz="1050" b="1" dirty="0">
                <a:latin typeface="+mn-ea"/>
              </a:rPr>
              <a:t>4/17</a:t>
            </a:r>
            <a:r>
              <a:rPr lang="ja-JP" altLang="en-US" sz="1050" b="1" dirty="0">
                <a:latin typeface="+mn-ea"/>
              </a:rPr>
              <a:t>（水）</a:t>
            </a:r>
          </a:p>
        </p:txBody>
      </p:sp>
      <p:sp>
        <p:nvSpPr>
          <p:cNvPr id="124" name="price">
            <a:extLst>
              <a:ext uri="{FF2B5EF4-FFF2-40B4-BE49-F238E27FC236}">
                <a16:creationId xmlns:a16="http://schemas.microsoft.com/office/drawing/2014/main" id="{7421B573-BC73-AB11-BE07-5AE116605889}"/>
              </a:ext>
            </a:extLst>
          </p:cNvPr>
          <p:cNvSpPr txBox="1"/>
          <p:nvPr/>
        </p:nvSpPr>
        <p:spPr>
          <a:xfrm>
            <a:off x="6533455" y="7248145"/>
            <a:ext cx="914033" cy="307777"/>
          </a:xfrm>
          <a:prstGeom prst="rect">
            <a:avLst/>
          </a:prstGeom>
          <a:noFill/>
          <a:effectLst>
            <a:outerShdw blurRad="139700" dist="38100" dir="2700000" algn="tl" rotWithShape="0">
              <a:srgbClr val="84560C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+mn-ea"/>
              </a:rPr>
              <a:t>8,500</a:t>
            </a:r>
            <a:r>
              <a:rPr lang="ja-JP" altLang="en-US" sz="1400" b="1" dirty="0">
                <a:latin typeface="+mn-ea"/>
              </a:rPr>
              <a:t>円</a:t>
            </a:r>
            <a:endParaRPr kumimoji="1" lang="ja-JP" altLang="en-US" sz="1400" b="1" dirty="0">
              <a:latin typeface="+mn-ea"/>
            </a:endParaRPr>
          </a:p>
        </p:txBody>
      </p:sp>
      <p:graphicFrame>
        <p:nvGraphicFramePr>
          <p:cNvPr id="125" name="表 124">
            <a:extLst>
              <a:ext uri="{FF2B5EF4-FFF2-40B4-BE49-F238E27FC236}">
                <a16:creationId xmlns:a16="http://schemas.microsoft.com/office/drawing/2014/main" id="{52BFD2D4-C162-62A0-192A-94285A2A3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612555"/>
              </p:ext>
            </p:extLst>
          </p:nvPr>
        </p:nvGraphicFramePr>
        <p:xfrm>
          <a:off x="4024078" y="7555922"/>
          <a:ext cx="3493260" cy="701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0953">
                  <a:extLst>
                    <a:ext uri="{9D8B030D-6E8A-4147-A177-3AD203B41FA5}">
                      <a16:colId xmlns:a16="http://schemas.microsoft.com/office/drawing/2014/main" val="1704545678"/>
                    </a:ext>
                  </a:extLst>
                </a:gridCol>
                <a:gridCol w="3152307">
                  <a:extLst>
                    <a:ext uri="{9D8B030D-6E8A-4147-A177-3AD203B41FA5}">
                      <a16:colId xmlns:a16="http://schemas.microsoft.com/office/drawing/2014/main" val="3080746961"/>
                    </a:ext>
                  </a:extLst>
                </a:gridCol>
              </a:tblGrid>
              <a:tr h="619833"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100" b="0" dirty="0">
                        <a:latin typeface="+mn-ea"/>
                        <a:ea typeface="+mn-ea"/>
                      </a:endParaRPr>
                    </a:p>
                    <a:p>
                      <a:pPr algn="ctr"/>
                      <a:endParaRPr kumimoji="1" lang="ja-JP" altLang="en-US" sz="1100" b="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つばさ観光車庫（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時発）・つくば駅（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時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分発）・土浦駅（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時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分発）＝＝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深作農園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（いちご狩り）＝＝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鹿島神宮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（参拝）＝＝</a:t>
                      </a:r>
                      <a:r>
                        <a:rPr kumimoji="1" lang="ja-JP" altLang="en-US" sz="10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鹿島港内見学船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（乗船）＝＝各地帰着（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時～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時</a:t>
                      </a:r>
                      <a:r>
                        <a:rPr kumimoji="1" lang="en-US" altLang="ja-JP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45</a:t>
                      </a:r>
                      <a:r>
                        <a:rPr kumimoji="1" lang="ja-JP" altLang="en-US" sz="1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分頃）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8538"/>
                  </a:ext>
                </a:extLst>
              </a:tr>
            </a:tbl>
          </a:graphicData>
        </a:graphic>
      </p:graphicFrame>
      <p:sp>
        <p:nvSpPr>
          <p:cNvPr id="127" name="テキスト プレースホルダー 22">
            <a:extLst>
              <a:ext uri="{FF2B5EF4-FFF2-40B4-BE49-F238E27FC236}">
                <a16:creationId xmlns:a16="http://schemas.microsoft.com/office/drawing/2014/main" id="{2F1A6BFC-4B40-AE2C-FAB1-F8A80ADE8120}"/>
              </a:ext>
            </a:extLst>
          </p:cNvPr>
          <p:cNvSpPr txBox="1">
            <a:spLocks/>
          </p:cNvSpPr>
          <p:nvPr/>
        </p:nvSpPr>
        <p:spPr>
          <a:xfrm>
            <a:off x="4004098" y="7973289"/>
            <a:ext cx="3497254" cy="877605"/>
          </a:xfrm>
          <a:prstGeom prst="rect">
            <a:avLst/>
          </a:prstGeom>
        </p:spPr>
        <p:txBody>
          <a:bodyPr tIns="324000" rtlCol="0">
            <a:normAutofit/>
          </a:bodyPr>
          <a:lstStyle>
            <a:lvl1pPr marL="77751" indent="-77751" algn="l" defTabSz="777514" rtl="0" eaLnBrk="1" latinLnBrk="0" hangingPunct="1">
              <a:lnSpc>
                <a:spcPct val="90000"/>
              </a:lnSpc>
              <a:spcBef>
                <a:spcPts val="1020"/>
              </a:spcBef>
              <a:spcAft>
                <a:spcPts val="17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79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0982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538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088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751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1917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4094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8496" indent="-116627" algn="l" defTabSz="777514" rtl="0" eaLnBrk="1" latinLnBrk="0" hangingPunct="1">
              <a:lnSpc>
                <a:spcPct val="90000"/>
              </a:lnSpc>
              <a:spcBef>
                <a:spcPts val="170"/>
              </a:spcBef>
              <a:spcAft>
                <a:spcPts val="34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ja-JP" altLang="en-US" sz="800" dirty="0">
                <a:latin typeface="+mn-ea"/>
              </a:rPr>
              <a:t>■最少催行人員　</a:t>
            </a:r>
            <a:r>
              <a:rPr lang="en-US" altLang="ja-JP" sz="800" dirty="0">
                <a:latin typeface="+mn-ea"/>
              </a:rPr>
              <a:t>25</a:t>
            </a:r>
            <a:r>
              <a:rPr lang="ja-JP" altLang="en-US" sz="800" dirty="0">
                <a:latin typeface="+mn-ea"/>
              </a:rPr>
              <a:t>名様　■昼食　あり　　　　　　</a:t>
            </a:r>
          </a:p>
          <a:p>
            <a:endParaRPr lang="ja-JP" altLang="en-US" sz="2200" dirty="0"/>
          </a:p>
        </p:txBody>
      </p:sp>
      <p:sp>
        <p:nvSpPr>
          <p:cNvPr id="9" name="access - chi dan\">
            <a:extLst>
              <a:ext uri="{FF2B5EF4-FFF2-40B4-BE49-F238E27FC236}">
                <a16:creationId xmlns:a16="http://schemas.microsoft.com/office/drawing/2014/main" id="{F42A138A-91C2-D0A8-BFD4-039A42C375E4}"/>
              </a:ext>
            </a:extLst>
          </p:cNvPr>
          <p:cNvSpPr txBox="1"/>
          <p:nvPr/>
        </p:nvSpPr>
        <p:spPr>
          <a:xfrm>
            <a:off x="5429061" y="8784417"/>
            <a:ext cx="21547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400" dirty="0">
                <a:solidFill>
                  <a:srgbClr val="FF0066"/>
                </a:solidFill>
                <a:effectLst>
                  <a:glow rad="63500">
                    <a:srgbClr val="FF3399">
                      <a:alpha val="40000"/>
                    </a:srgbClr>
                  </a:glow>
                </a:effectLst>
                <a:latin typeface="+mn-ea"/>
              </a:rPr>
              <a:t>春爛漫！いすみ鉄道と　いちご狩り</a:t>
            </a:r>
            <a:endParaRPr kumimoji="1" lang="ja-JP" altLang="en-US" sz="1600" dirty="0">
              <a:solidFill>
                <a:srgbClr val="FF0066"/>
              </a:solidFill>
              <a:effectLst>
                <a:glow rad="63500">
                  <a:srgbClr val="FF3399">
                    <a:alpha val="40000"/>
                  </a:srgbClr>
                </a:glow>
              </a:effectLst>
              <a:latin typeface="+mn-ea"/>
            </a:endParaRPr>
          </a:p>
        </p:txBody>
      </p:sp>
      <p:sp>
        <p:nvSpPr>
          <p:cNvPr id="10" name="under-price">
            <a:extLst>
              <a:ext uri="{FF2B5EF4-FFF2-40B4-BE49-F238E27FC236}">
                <a16:creationId xmlns:a16="http://schemas.microsoft.com/office/drawing/2014/main" id="{64801119-1170-5C98-4D5F-05D16F8DFC13}"/>
              </a:ext>
            </a:extLst>
          </p:cNvPr>
          <p:cNvSpPr txBox="1"/>
          <p:nvPr/>
        </p:nvSpPr>
        <p:spPr>
          <a:xfrm>
            <a:off x="5497855" y="8892142"/>
            <a:ext cx="11412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b="1" dirty="0">
                <a:latin typeface="+mn-ea"/>
              </a:rPr>
              <a:t>　</a:t>
            </a:r>
            <a:endParaRPr lang="en-US" altLang="ja-JP" sz="1050" b="1" dirty="0">
              <a:latin typeface="+mn-ea"/>
            </a:endParaRPr>
          </a:p>
          <a:p>
            <a:r>
              <a:rPr lang="en-US" altLang="ja-JP" sz="1050" b="1" dirty="0">
                <a:latin typeface="+mn-ea"/>
              </a:rPr>
              <a:t>3/29</a:t>
            </a:r>
            <a:r>
              <a:rPr lang="ja-JP" altLang="en-US" sz="1050" b="1" dirty="0">
                <a:latin typeface="+mn-ea"/>
              </a:rPr>
              <a:t>（金）   </a:t>
            </a:r>
            <a:r>
              <a:rPr lang="en-US" altLang="ja-JP" sz="1050" b="1" dirty="0">
                <a:latin typeface="+mn-ea"/>
              </a:rPr>
              <a:t>4/5</a:t>
            </a:r>
            <a:r>
              <a:rPr lang="ja-JP" altLang="en-US" sz="1050" b="1" dirty="0">
                <a:latin typeface="+mn-ea"/>
              </a:rPr>
              <a:t>（金）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EF68266-706E-4CC7-063A-A2278812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4378" y="9083643"/>
            <a:ext cx="1434492" cy="990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5559408-C2EF-BBB7-BC1E-EFC1A27F2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14" y="6339602"/>
            <a:ext cx="1446088" cy="1053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name-food">
            <a:extLst>
              <a:ext uri="{FF2B5EF4-FFF2-40B4-BE49-F238E27FC236}">
                <a16:creationId xmlns:a16="http://schemas.microsoft.com/office/drawing/2014/main" id="{6DD657F0-3AD0-9F51-72ED-E09AF6290F9A}"/>
              </a:ext>
            </a:extLst>
          </p:cNvPr>
          <p:cNvSpPr txBox="1"/>
          <p:nvPr/>
        </p:nvSpPr>
        <p:spPr>
          <a:xfrm>
            <a:off x="5463142" y="8610157"/>
            <a:ext cx="1537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700" b="1">
                <a:solidFill>
                  <a:srgbClr val="A35409"/>
                </a:solidFill>
              </a:defRPr>
            </a:lvl1pPr>
          </a:lstStyle>
          <a:p>
            <a:r>
              <a:rPr lang="ja-JP" altLang="en-US" sz="900" dirty="0">
                <a:latin typeface="+mn-ea"/>
              </a:rPr>
              <a:t>コース番号：</a:t>
            </a:r>
            <a:r>
              <a:rPr lang="en-US" altLang="ja-JP" sz="900" dirty="0">
                <a:latin typeface="+mn-ea"/>
              </a:rPr>
              <a:t>1402</a:t>
            </a:r>
            <a:r>
              <a:rPr lang="ja-JP" altLang="en-US" sz="900" dirty="0">
                <a:latin typeface="+mn-ea"/>
              </a:rPr>
              <a:t>　千葉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633A4D4-D4D7-0255-5E4B-AF6BEA157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31" y="8624309"/>
            <a:ext cx="1417528" cy="878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表 34">
            <a:extLst>
              <a:ext uri="{FF2B5EF4-FFF2-40B4-BE49-F238E27FC236}">
                <a16:creationId xmlns:a16="http://schemas.microsoft.com/office/drawing/2014/main" id="{EC608296-A5FF-4F38-CF72-DECB0B8A8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685860"/>
              </p:ext>
            </p:extLst>
          </p:nvPr>
        </p:nvGraphicFramePr>
        <p:xfrm>
          <a:off x="3295068" y="2893362"/>
          <a:ext cx="4282435" cy="1158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5650">
                  <a:extLst>
                    <a:ext uri="{9D8B030D-6E8A-4147-A177-3AD203B41FA5}">
                      <a16:colId xmlns:a16="http://schemas.microsoft.com/office/drawing/2014/main" val="1704545678"/>
                    </a:ext>
                  </a:extLst>
                </a:gridCol>
                <a:gridCol w="3926785">
                  <a:extLst>
                    <a:ext uri="{9D8B030D-6E8A-4147-A177-3AD203B41FA5}">
                      <a16:colId xmlns:a16="http://schemas.microsoft.com/office/drawing/2014/main" val="3080746961"/>
                    </a:ext>
                  </a:extLst>
                </a:gridCol>
              </a:tblGrid>
              <a:tr h="82881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1</a:t>
                      </a:r>
                      <a:endParaRPr kumimoji="1" lang="ja-JP" altLang="en-US" sz="1400" b="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つばさ観光車庫（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7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時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30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分発）・つくば駅（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7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時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50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分発）・土浦駅（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8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時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20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分発）＝＝</a:t>
                      </a:r>
                      <a:r>
                        <a:rPr kumimoji="1" lang="ja-JP" altLang="en-US" sz="1400" b="1" dirty="0">
                          <a:latin typeface="+mj-ea"/>
                          <a:ea typeface="+mj-ea"/>
                        </a:rPr>
                        <a:t>旧渋沢邸「中の家」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（見学・昼食）＝＝</a:t>
                      </a:r>
                      <a:r>
                        <a:rPr kumimoji="1" lang="ja-JP" altLang="en-US" sz="1400" b="1" dirty="0">
                          <a:latin typeface="+mj-ea"/>
                          <a:ea typeface="+mj-ea"/>
                        </a:rPr>
                        <a:t>ガトーフェスタハラダ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（ラスク工場見学）＝＝</a:t>
                      </a:r>
                      <a:r>
                        <a:rPr kumimoji="1" lang="ja-JP" altLang="en-US" sz="1400" b="1" dirty="0">
                          <a:latin typeface="+mj-ea"/>
                          <a:ea typeface="+mj-ea"/>
                        </a:rPr>
                        <a:t>宝徳寺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（見学）＝＝各地帰着（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18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時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30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分～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19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時</a:t>
                      </a:r>
                      <a:r>
                        <a:rPr kumimoji="1" lang="en-US" altLang="ja-JP" sz="1400" b="0" dirty="0">
                          <a:latin typeface="+mj-ea"/>
                          <a:ea typeface="+mj-ea"/>
                        </a:rPr>
                        <a:t>15</a:t>
                      </a:r>
                      <a:r>
                        <a:rPr kumimoji="1" lang="ja-JP" altLang="en-US" sz="1400" b="0" dirty="0">
                          <a:latin typeface="+mj-ea"/>
                          <a:ea typeface="+mj-ea"/>
                        </a:rPr>
                        <a:t>分頃）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8538"/>
                  </a:ext>
                </a:extLst>
              </a:tr>
            </a:tbl>
          </a:graphicData>
        </a:graphic>
      </p:graphicFrame>
      <p:pic>
        <p:nvPicPr>
          <p:cNvPr id="34" name="図 33" descr="挿絵, ウィンドウ, 花 が含まれている画像&#10;&#10;自動的に生成された説明">
            <a:extLst>
              <a:ext uri="{FF2B5EF4-FFF2-40B4-BE49-F238E27FC236}">
                <a16:creationId xmlns:a16="http://schemas.microsoft.com/office/drawing/2014/main" id="{B5D29993-2078-2D6E-51B7-48A66C1A21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-219950" y="973196"/>
            <a:ext cx="1147302" cy="11473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76E861B-EBA8-0EBC-9457-C8E417AF9E1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97400" y="1086452"/>
            <a:ext cx="1482886" cy="91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図 27" descr="挿絵, ウィンドウ, 花 が含まれている画像&#10;&#10;自動的に生成された説明">
            <a:extLst>
              <a:ext uri="{FF2B5EF4-FFF2-40B4-BE49-F238E27FC236}">
                <a16:creationId xmlns:a16="http://schemas.microsoft.com/office/drawing/2014/main" id="{3B952723-9D1D-DDCB-A6C0-A9A9451AC0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2244866" y="16407"/>
            <a:ext cx="1147302" cy="114730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DB20BE-84AA-435E-28F1-03D4B06D4C87}"/>
              </a:ext>
            </a:extLst>
          </p:cNvPr>
          <p:cNvSpPr txBox="1"/>
          <p:nvPr/>
        </p:nvSpPr>
        <p:spPr>
          <a:xfrm>
            <a:off x="131130" y="405249"/>
            <a:ext cx="3040420" cy="98488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kumimoji="1" lang="en-US" altLang="ja-JP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9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Wing Tours</a:t>
            </a:r>
          </a:p>
          <a:p>
            <a:r>
              <a:rPr kumimoji="1" lang="en-US" altLang="ja-JP" dirty="0">
                <a:latin typeface="Colonna MT" panose="04020805060202030203" pitchFamily="82" charset="0"/>
              </a:rPr>
              <a:t> </a:t>
            </a:r>
            <a:r>
              <a:rPr kumimoji="1" lang="ja-JP" altLang="en-US" dirty="0">
                <a:latin typeface="Colonna MT" panose="04020805060202030203" pitchFamily="82" charset="0"/>
              </a:rPr>
              <a:t>　</a:t>
            </a:r>
          </a:p>
        </p:txBody>
      </p:sp>
      <p:sp>
        <p:nvSpPr>
          <p:cNvPr id="12" name="4-11"/>
          <p:cNvSpPr txBox="1"/>
          <p:nvPr/>
        </p:nvSpPr>
        <p:spPr>
          <a:xfrm>
            <a:off x="211266" y="1043198"/>
            <a:ext cx="1916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76200" dist="63500" dir="2700000" algn="tl" rotWithShape="0">
                    <a:srgbClr val="84560C">
                      <a:alpha val="40000"/>
                    </a:srgbClr>
                  </a:outerShdw>
                </a:effectLst>
                <a:latin typeface="Stencil Std" pitchFamily="82" charset="0"/>
              </a:rPr>
              <a:t>春旅</a:t>
            </a:r>
            <a:r>
              <a:rPr lang="ja-JP" altLang="en-US" sz="1600" b="1" dirty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76200" dist="63500" dir="2700000" algn="tl" rotWithShape="0">
                    <a:srgbClr val="84560C">
                      <a:alpha val="40000"/>
                    </a:srgbClr>
                  </a:outerShdw>
                </a:effectLst>
                <a:latin typeface="Stencil Std" pitchFamily="82" charset="0"/>
              </a:rPr>
              <a:t>の</a:t>
            </a:r>
            <a:endParaRPr lang="en-US" altLang="ja-JP" sz="3200" b="1" dirty="0">
              <a:ln>
                <a:solidFill>
                  <a:srgbClr val="FF99CC"/>
                </a:solidFill>
              </a:ln>
              <a:solidFill>
                <a:schemeClr val="bg1"/>
              </a:solidFill>
              <a:effectLst>
                <a:outerShdw blurRad="76200" dist="63500" dir="2700000" algn="tl" rotWithShape="0">
                  <a:srgbClr val="84560C">
                    <a:alpha val="40000"/>
                  </a:srgbClr>
                </a:outerShdw>
              </a:effectLst>
              <a:latin typeface="Stencil Std" pitchFamily="82" charset="0"/>
            </a:endParaRPr>
          </a:p>
          <a:p>
            <a:pPr algn="ctr"/>
            <a:r>
              <a:rPr lang="ja-JP" altLang="en-US" sz="3200" b="1" dirty="0">
                <a:ln>
                  <a:solidFill>
                    <a:srgbClr val="FF99CC"/>
                  </a:solidFill>
                </a:ln>
                <a:solidFill>
                  <a:schemeClr val="bg1"/>
                </a:solidFill>
                <a:effectLst>
                  <a:outerShdw blurRad="76200" dist="63500" dir="2700000" algn="tl" rotWithShape="0">
                    <a:srgbClr val="84560C">
                      <a:alpha val="40000"/>
                    </a:srgbClr>
                  </a:outerShdw>
                </a:effectLst>
                <a:latin typeface="Stencil Std" pitchFamily="82" charset="0"/>
              </a:rPr>
              <a:t>ご案内</a:t>
            </a:r>
            <a:endParaRPr lang="ja-JP" altLang="en-US" sz="2800" b="1" dirty="0">
              <a:ln>
                <a:solidFill>
                  <a:srgbClr val="FF99CC"/>
                </a:solidFill>
              </a:ln>
              <a:solidFill>
                <a:schemeClr val="bg1"/>
              </a:solidFill>
              <a:effectLst>
                <a:outerShdw blurRad="76200" dist="63500" dir="2700000" algn="tl" rotWithShape="0">
                  <a:srgbClr val="84560C">
                    <a:alpha val="40000"/>
                  </a:srgbClr>
                </a:outerShdw>
              </a:effectLst>
              <a:latin typeface="HG明朝E" pitchFamily="17" charset="-128"/>
              <a:ea typeface="HG明朝E" pitchFamily="17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11B7D84-7666-01C8-46EA-35949AC9ECFE}"/>
              </a:ext>
            </a:extLst>
          </p:cNvPr>
          <p:cNvSpPr txBox="1"/>
          <p:nvPr/>
        </p:nvSpPr>
        <p:spPr>
          <a:xfrm>
            <a:off x="1734493" y="993589"/>
            <a:ext cx="16550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i="0" dirty="0">
                <a:solidFill>
                  <a:srgbClr val="3C3C3C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＼安全・快適・サービス／</a:t>
            </a:r>
            <a:endParaRPr lang="ja-JP" altLang="en-US" sz="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time-in-out">
            <a:extLst>
              <a:ext uri="{FF2B5EF4-FFF2-40B4-BE49-F238E27FC236}">
                <a16:creationId xmlns:a16="http://schemas.microsoft.com/office/drawing/2014/main" id="{2BE47C09-1F17-F3C0-F956-2AF78105B894}"/>
              </a:ext>
            </a:extLst>
          </p:cNvPr>
          <p:cNvSpPr txBox="1"/>
          <p:nvPr/>
        </p:nvSpPr>
        <p:spPr>
          <a:xfrm>
            <a:off x="143304" y="10542999"/>
            <a:ext cx="7529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+mn-ea"/>
              </a:rPr>
              <a:t>【</a:t>
            </a:r>
            <a:r>
              <a:rPr kumimoji="1" lang="ja-JP" altLang="en-US" sz="700" dirty="0">
                <a:latin typeface="+mn-ea"/>
              </a:rPr>
              <a:t>共通事項</a:t>
            </a:r>
            <a:r>
              <a:rPr kumimoji="1" lang="en-US" altLang="ja-JP" sz="700" dirty="0">
                <a:latin typeface="+mn-ea"/>
              </a:rPr>
              <a:t>】</a:t>
            </a:r>
            <a:r>
              <a:rPr kumimoji="1" lang="ja-JP" altLang="en-US" sz="700" dirty="0">
                <a:latin typeface="+mn-ea"/>
              </a:rPr>
              <a:t>　　　　　　　　　　　　　　　　　　　　　　　　　　　　　　　　　　　　　　　　　　　　　　　　　　　　　　　　　　　　　　　　　　　　　　　　　　　　＊旅行代金は全て大人お一人様分　＊添乗員同行　＊乗車ルート・出発帰着時間は予定です。変更になる場合がございますので、最終日程表でご確認ください</a:t>
            </a:r>
            <a:endParaRPr kumimoji="1" lang="en-US" altLang="ja-JP" sz="700" dirty="0">
              <a:latin typeface="+mn-ea"/>
            </a:endParaRPr>
          </a:p>
          <a:p>
            <a:r>
              <a:rPr kumimoji="1" lang="ja-JP" altLang="en-US" sz="700" dirty="0">
                <a:latin typeface="+mn-ea"/>
              </a:rPr>
              <a:t>＊天候、現地事情により、行程順序が変更になる場合あり　＊花の見頃等は前後する場合あり　＊この旅行の条件は</a:t>
            </a:r>
            <a:r>
              <a:rPr kumimoji="1" lang="en-US" altLang="ja-JP" sz="700" dirty="0">
                <a:latin typeface="+mn-ea"/>
              </a:rPr>
              <a:t>2023</a:t>
            </a:r>
            <a:r>
              <a:rPr kumimoji="1" lang="ja-JP" altLang="en-US" sz="700" dirty="0">
                <a:latin typeface="+mn-ea"/>
              </a:rPr>
              <a:t>年</a:t>
            </a:r>
            <a:r>
              <a:rPr kumimoji="1" lang="en-US" altLang="ja-JP" sz="700" dirty="0">
                <a:latin typeface="+mn-ea"/>
              </a:rPr>
              <a:t>11</a:t>
            </a:r>
            <a:r>
              <a:rPr kumimoji="1" lang="ja-JP" altLang="en-US" sz="700" dirty="0">
                <a:latin typeface="+mn-ea"/>
              </a:rPr>
              <a:t>月</a:t>
            </a:r>
            <a:r>
              <a:rPr kumimoji="1" lang="en-US" altLang="ja-JP" sz="700" dirty="0">
                <a:latin typeface="+mn-ea"/>
              </a:rPr>
              <a:t>1</a:t>
            </a:r>
            <a:r>
              <a:rPr kumimoji="1" lang="ja-JP" altLang="en-US" sz="700" dirty="0">
                <a:latin typeface="+mn-ea"/>
              </a:rPr>
              <a:t>日を基準にしております　</a:t>
            </a:r>
            <a:endParaRPr kumimoji="1" lang="en-US" altLang="ja-JP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8917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ンテグラル">
  <a:themeElements>
    <a:clrScheme name="インテグラル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インテグラル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インテグラル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1311</Words>
  <Application>Microsoft Office PowerPoint</Application>
  <PresentationFormat>ユーザー設定</PresentationFormat>
  <Paragraphs>115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5" baseType="lpstr">
      <vt:lpstr>HGP創英角ﾎﾟｯﾌﾟ体</vt:lpstr>
      <vt:lpstr>HGS創英角ﾎﾟｯﾌﾟ体</vt:lpstr>
      <vt:lpstr>HG明朝E</vt:lpstr>
      <vt:lpstr>ＭＳ Ｐゴシック</vt:lpstr>
      <vt:lpstr>ＭＳ 明朝</vt:lpstr>
      <vt:lpstr>Stencil Std</vt:lpstr>
      <vt:lpstr>UD デジタル 教科書体 NK-R</vt:lpstr>
      <vt:lpstr>メイリオ</vt:lpstr>
      <vt:lpstr>Calibri</vt:lpstr>
      <vt:lpstr>Colonna MT</vt:lpstr>
      <vt:lpstr>Tw Cen MT</vt:lpstr>
      <vt:lpstr>Tw Cen MT Condensed</vt:lpstr>
      <vt:lpstr>Wingdings 3</vt:lpstr>
      <vt:lpstr>インテグラル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2014-07-29T11:31:37Z</dcterms:created>
  <dcterms:modified xsi:type="dcterms:W3CDTF">2023-12-15T06:45:49Z</dcterms:modified>
</cp:coreProperties>
</file>